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70" r:id="rId12"/>
    <p:sldId id="271" r:id="rId13"/>
    <p:sldId id="272" r:id="rId14"/>
    <p:sldId id="265" r:id="rId15"/>
    <p:sldId id="266" r:id="rId16"/>
    <p:sldId id="267" r:id="rId17"/>
    <p:sldId id="268" r:id="rId18"/>
    <p:sldId id="27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3" autoAdjust="0"/>
    <p:restoredTop sz="94660"/>
  </p:normalViewPr>
  <p:slideViewPr>
    <p:cSldViewPr snapToGrid="0" showGuides="1">
      <p:cViewPr>
        <p:scale>
          <a:sx n="60" d="100"/>
          <a:sy n="60" d="100"/>
        </p:scale>
        <p:origin x="1140" y="3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E970EE-4BD5-425D-8837-A8D1A07E2A77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MY"/>
        </a:p>
      </dgm:t>
    </dgm:pt>
    <dgm:pt modelId="{CDE3B38E-CF3B-4DAA-802E-C9F05EDEA8CC}">
      <dgm:prSet phldrT="[Text]"/>
      <dgm:spPr/>
      <dgm:t>
        <a:bodyPr/>
        <a:lstStyle/>
        <a:p>
          <a:r>
            <a:rPr lang="en-AU" b="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Demokratik</a:t>
          </a:r>
          <a:r>
            <a:rPr lang="en-AU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endParaRPr lang="en-MY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5957A9CD-E309-45B1-8C85-36D067BBFA4E}" type="parTrans" cxnId="{CB5FF644-8D58-4831-9045-7C3169DC1A4D}">
      <dgm:prSet/>
      <dgm:spPr/>
      <dgm:t>
        <a:bodyPr/>
        <a:lstStyle/>
        <a:p>
          <a:endParaRPr lang="en-MY"/>
        </a:p>
      </dgm:t>
    </dgm:pt>
    <dgm:pt modelId="{502CC247-66D1-4CC7-9494-5922B70B7F17}" type="sibTrans" cxnId="{CB5FF644-8D58-4831-9045-7C3169DC1A4D}">
      <dgm:prSet/>
      <dgm:spPr/>
      <dgm:t>
        <a:bodyPr/>
        <a:lstStyle/>
        <a:p>
          <a:endParaRPr lang="en-MY"/>
        </a:p>
      </dgm:t>
    </dgm:pt>
    <dgm:pt modelId="{0E2D4A10-6DBC-4727-BF8E-86A69A74980D}">
      <dgm:prSet phldrT="[Text]"/>
      <dgm:spPr/>
      <dgm:t>
        <a:bodyPr/>
        <a:lstStyle/>
        <a:p>
          <a:r>
            <a:rPr lang="en-AU" b="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Ekonomi</a:t>
          </a:r>
          <a:endParaRPr lang="en-MY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5CDAE16B-FE66-4D7F-A8A9-1634122F9B00}" type="parTrans" cxnId="{E43ACFEE-99BB-4DAB-B79D-2386922FABE0}">
      <dgm:prSet/>
      <dgm:spPr/>
      <dgm:t>
        <a:bodyPr/>
        <a:lstStyle/>
        <a:p>
          <a:endParaRPr lang="en-MY"/>
        </a:p>
      </dgm:t>
    </dgm:pt>
    <dgm:pt modelId="{025644D5-6BE5-42FB-AD50-BEA283A6E540}" type="sibTrans" cxnId="{E43ACFEE-99BB-4DAB-B79D-2386922FABE0}">
      <dgm:prSet/>
      <dgm:spPr/>
      <dgm:t>
        <a:bodyPr/>
        <a:lstStyle/>
        <a:p>
          <a:endParaRPr lang="en-MY"/>
        </a:p>
      </dgm:t>
    </dgm:pt>
    <dgm:pt modelId="{FECB2349-EBBF-4F12-B0A1-35513A82CBE9}">
      <dgm:prSet phldrT="[Text]"/>
      <dgm:spPr/>
      <dgm:t>
        <a:bodyPr/>
        <a:lstStyle/>
        <a:p>
          <a:r>
            <a:rPr lang="en-AU" b="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Sosial</a:t>
          </a:r>
          <a:endParaRPr lang="en-MY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ED1E512F-84CE-4BB3-8C75-A7035EE059C0}" type="parTrans" cxnId="{18BB59E4-D155-4ED2-97CE-FC04A89F1780}">
      <dgm:prSet/>
      <dgm:spPr/>
      <dgm:t>
        <a:bodyPr/>
        <a:lstStyle/>
        <a:p>
          <a:endParaRPr lang="en-MY"/>
        </a:p>
      </dgm:t>
    </dgm:pt>
    <dgm:pt modelId="{2E32B571-D196-4D49-AF79-123F279C2B2D}" type="sibTrans" cxnId="{18BB59E4-D155-4ED2-97CE-FC04A89F1780}">
      <dgm:prSet/>
      <dgm:spPr/>
      <dgm:t>
        <a:bodyPr/>
        <a:lstStyle/>
        <a:p>
          <a:endParaRPr lang="en-MY"/>
        </a:p>
      </dgm:t>
    </dgm:pt>
    <dgm:pt modelId="{CE97E575-561F-4F1E-BB9F-1FC777D0988C}">
      <dgm:prSet phldrT="[Text]"/>
      <dgm:spPr/>
      <dgm:t>
        <a:bodyPr/>
        <a:lstStyle/>
        <a:p>
          <a:r>
            <a:rPr lang="en-AU" dirty="0" err="1"/>
            <a:t>Pekerja</a:t>
          </a:r>
          <a:r>
            <a:rPr lang="en-AU" dirty="0"/>
            <a:t> </a:t>
          </a:r>
          <a:r>
            <a:rPr lang="en-AU" dirty="0" err="1"/>
            <a:t>boleh</a:t>
          </a:r>
          <a:r>
            <a:rPr lang="en-AU" dirty="0"/>
            <a:t> </a:t>
          </a:r>
          <a:r>
            <a:rPr lang="en-AU" dirty="0" err="1"/>
            <a:t>bersuara</a:t>
          </a:r>
          <a:r>
            <a:rPr lang="en-AU" dirty="0"/>
            <a:t> </a:t>
          </a:r>
          <a:r>
            <a:rPr lang="en-AU" dirty="0" err="1"/>
            <a:t>tentang</a:t>
          </a:r>
          <a:r>
            <a:rPr lang="en-AU" dirty="0"/>
            <a:t> </a:t>
          </a:r>
          <a:r>
            <a:rPr lang="en-AU" dirty="0" err="1"/>
            <a:t>isu-isu</a:t>
          </a:r>
          <a:r>
            <a:rPr lang="en-AU" dirty="0"/>
            <a:t> yang </a:t>
          </a:r>
          <a:r>
            <a:rPr lang="en-AU" dirty="0" err="1"/>
            <a:t>akan</a:t>
          </a:r>
          <a:r>
            <a:rPr lang="en-AU" dirty="0"/>
            <a:t> </a:t>
          </a:r>
          <a:r>
            <a:rPr lang="en-AU" dirty="0" err="1"/>
            <a:t>memberi</a:t>
          </a:r>
          <a:r>
            <a:rPr lang="en-AU" dirty="0"/>
            <a:t> </a:t>
          </a:r>
          <a:r>
            <a:rPr lang="en-AU" dirty="0" err="1"/>
            <a:t>kesan</a:t>
          </a:r>
          <a:r>
            <a:rPr lang="en-AU" dirty="0"/>
            <a:t> </a:t>
          </a:r>
          <a:r>
            <a:rPr lang="en-AU" dirty="0" err="1"/>
            <a:t>kepada</a:t>
          </a:r>
          <a:r>
            <a:rPr lang="en-AU" dirty="0"/>
            <a:t> </a:t>
          </a:r>
          <a:r>
            <a:rPr lang="en-AU" dirty="0" err="1"/>
            <a:t>mereka</a:t>
          </a:r>
          <a:r>
            <a:rPr lang="en-AU" dirty="0"/>
            <a:t> </a:t>
          </a:r>
          <a:endParaRPr lang="en-MY" dirty="0"/>
        </a:p>
      </dgm:t>
    </dgm:pt>
    <dgm:pt modelId="{CF4EB7D6-FD46-4641-A517-F61F3C6EE575}" type="parTrans" cxnId="{DCBACDAA-7D13-4FAA-BDD7-857ADA20AA18}">
      <dgm:prSet/>
      <dgm:spPr/>
      <dgm:t>
        <a:bodyPr/>
        <a:lstStyle/>
        <a:p>
          <a:endParaRPr lang="en-MY"/>
        </a:p>
      </dgm:t>
    </dgm:pt>
    <dgm:pt modelId="{9381785B-4FE1-42F6-9683-EAA9F4583E1D}" type="sibTrans" cxnId="{DCBACDAA-7D13-4FAA-BDD7-857ADA20AA18}">
      <dgm:prSet/>
      <dgm:spPr/>
      <dgm:t>
        <a:bodyPr/>
        <a:lstStyle/>
        <a:p>
          <a:endParaRPr lang="en-MY"/>
        </a:p>
      </dgm:t>
    </dgm:pt>
    <dgm:pt modelId="{2B23A179-6BBF-4CBD-A054-9D1D372EB495}">
      <dgm:prSet phldrT="[Text]"/>
      <dgm:spPr/>
      <dgm:t>
        <a:bodyPr/>
        <a:lstStyle/>
        <a:p>
          <a:r>
            <a:rPr lang="en-AU" dirty="0" err="1"/>
            <a:t>Untuk</a:t>
          </a:r>
          <a:r>
            <a:rPr lang="en-AU" dirty="0"/>
            <a:t> </a:t>
          </a:r>
          <a:r>
            <a:rPr lang="en-AU" dirty="0" err="1"/>
            <a:t>mendapatkan</a:t>
          </a:r>
          <a:r>
            <a:rPr lang="en-AU" dirty="0"/>
            <a:t> </a:t>
          </a:r>
          <a:r>
            <a:rPr lang="en-AU" dirty="0" err="1"/>
            <a:t>keseimbangan</a:t>
          </a:r>
          <a:r>
            <a:rPr lang="en-AU" dirty="0"/>
            <a:t> </a:t>
          </a:r>
          <a:r>
            <a:rPr lang="en-AU" dirty="0" err="1"/>
            <a:t>ekonomi</a:t>
          </a:r>
          <a:r>
            <a:rPr lang="en-AU" dirty="0"/>
            <a:t> </a:t>
          </a:r>
          <a:r>
            <a:rPr lang="en-AU" dirty="0" err="1"/>
            <a:t>antara</a:t>
          </a:r>
          <a:r>
            <a:rPr lang="en-AU" dirty="0"/>
            <a:t> </a:t>
          </a:r>
          <a:r>
            <a:rPr lang="en-AU" dirty="0" err="1"/>
            <a:t>pengeluaran</a:t>
          </a:r>
          <a:r>
            <a:rPr lang="en-AU" dirty="0"/>
            <a:t> dan </a:t>
          </a:r>
          <a:r>
            <a:rPr lang="en-AU" dirty="0" err="1"/>
            <a:t>pengagihan</a:t>
          </a:r>
          <a:r>
            <a:rPr lang="en-AU" dirty="0"/>
            <a:t> </a:t>
          </a:r>
          <a:r>
            <a:rPr lang="en-AU" dirty="0" err="1"/>
            <a:t>kekayaan</a:t>
          </a:r>
          <a:r>
            <a:rPr lang="en-AU" dirty="0"/>
            <a:t>/</a:t>
          </a:r>
          <a:r>
            <a:rPr lang="en-AU" dirty="0" err="1"/>
            <a:t>keuntungan</a:t>
          </a:r>
          <a:r>
            <a:rPr lang="en-AU" dirty="0"/>
            <a:t> </a:t>
          </a:r>
          <a:r>
            <a:rPr lang="en-AU" dirty="0" err="1"/>
            <a:t>syarikat</a:t>
          </a:r>
          <a:endParaRPr lang="en-MY" dirty="0"/>
        </a:p>
      </dgm:t>
    </dgm:pt>
    <dgm:pt modelId="{F82CE362-A2D0-43FA-B143-BAB719A0B853}" type="parTrans" cxnId="{9D0CE433-BCAD-4CA8-953F-B3130487851D}">
      <dgm:prSet/>
      <dgm:spPr/>
      <dgm:t>
        <a:bodyPr/>
        <a:lstStyle/>
        <a:p>
          <a:endParaRPr lang="en-MY"/>
        </a:p>
      </dgm:t>
    </dgm:pt>
    <dgm:pt modelId="{BA021670-A27E-43F9-A37E-F3886572ACF2}" type="sibTrans" cxnId="{9D0CE433-BCAD-4CA8-953F-B3130487851D}">
      <dgm:prSet/>
      <dgm:spPr/>
      <dgm:t>
        <a:bodyPr/>
        <a:lstStyle/>
        <a:p>
          <a:endParaRPr lang="en-MY"/>
        </a:p>
      </dgm:t>
    </dgm:pt>
    <dgm:pt modelId="{F7D63D89-7D56-46F5-97ED-036AF7277708}">
      <dgm:prSet phldrT="[Text]"/>
      <dgm:spPr/>
      <dgm:t>
        <a:bodyPr/>
        <a:lstStyle/>
        <a:p>
          <a:r>
            <a:rPr lang="en-AU" dirty="0" err="1"/>
            <a:t>Untuk</a:t>
          </a:r>
          <a:r>
            <a:rPr lang="en-AU" dirty="0"/>
            <a:t> </a:t>
          </a:r>
          <a:r>
            <a:rPr lang="en-AU" dirty="0" err="1"/>
            <a:t>membantu</a:t>
          </a:r>
          <a:r>
            <a:rPr lang="en-AU" dirty="0"/>
            <a:t> </a:t>
          </a:r>
          <a:r>
            <a:rPr lang="en-AU" dirty="0" err="1"/>
            <a:t>menghentikan</a:t>
          </a:r>
          <a:r>
            <a:rPr lang="en-AU" dirty="0"/>
            <a:t>  </a:t>
          </a:r>
          <a:r>
            <a:rPr lang="en-AU" dirty="0" err="1"/>
            <a:t>semua</a:t>
          </a:r>
          <a:r>
            <a:rPr lang="en-AU" dirty="0"/>
            <a:t> </a:t>
          </a:r>
          <a:r>
            <a:rPr lang="en-AU" dirty="0" err="1"/>
            <a:t>bentuk</a:t>
          </a:r>
          <a:r>
            <a:rPr lang="en-AU" dirty="0"/>
            <a:t> </a:t>
          </a:r>
          <a:r>
            <a:rPr lang="en-AU" dirty="0" err="1"/>
            <a:t>diskriminasi</a:t>
          </a:r>
          <a:endParaRPr lang="en-MY" dirty="0"/>
        </a:p>
      </dgm:t>
    </dgm:pt>
    <dgm:pt modelId="{0A4C8E07-77F9-4990-892C-2D512FB99889}" type="parTrans" cxnId="{30631D73-2165-488A-AD0A-17714953B075}">
      <dgm:prSet/>
      <dgm:spPr/>
      <dgm:t>
        <a:bodyPr/>
        <a:lstStyle/>
        <a:p>
          <a:endParaRPr lang="en-MY"/>
        </a:p>
      </dgm:t>
    </dgm:pt>
    <dgm:pt modelId="{96B6EBC1-B134-4E89-ADB1-EC2279C29456}" type="sibTrans" cxnId="{30631D73-2165-488A-AD0A-17714953B075}">
      <dgm:prSet/>
      <dgm:spPr/>
      <dgm:t>
        <a:bodyPr/>
        <a:lstStyle/>
        <a:p>
          <a:endParaRPr lang="en-MY"/>
        </a:p>
      </dgm:t>
    </dgm:pt>
    <dgm:pt modelId="{701A5256-FD42-4FD3-A07D-80429F4B6EB2}">
      <dgm:prSet phldrT="[Text]"/>
      <dgm:spPr/>
      <dgm:t>
        <a:bodyPr/>
        <a:lstStyle/>
        <a:p>
          <a:r>
            <a:rPr lang="en-AU" dirty="0" err="1"/>
            <a:t>Untuk</a:t>
          </a:r>
          <a:r>
            <a:rPr lang="en-AU" dirty="0"/>
            <a:t> </a:t>
          </a:r>
          <a:r>
            <a:rPr lang="en-AU" dirty="0" err="1"/>
            <a:t>memelihara</a:t>
          </a:r>
          <a:r>
            <a:rPr lang="en-AU" dirty="0"/>
            <a:t> </a:t>
          </a:r>
          <a:r>
            <a:rPr lang="en-AU" dirty="0" err="1"/>
            <a:t>kesejahteraan</a:t>
          </a:r>
          <a:r>
            <a:rPr lang="en-AU" dirty="0"/>
            <a:t> </a:t>
          </a:r>
          <a:r>
            <a:rPr lang="en-AU" dirty="0" err="1"/>
            <a:t>pekerja</a:t>
          </a:r>
          <a:r>
            <a:rPr lang="en-AU" dirty="0"/>
            <a:t> dan </a:t>
          </a:r>
          <a:r>
            <a:rPr lang="en-AU" dirty="0" err="1"/>
            <a:t>suasana</a:t>
          </a:r>
          <a:r>
            <a:rPr lang="en-AU" dirty="0"/>
            <a:t> </a:t>
          </a:r>
          <a:r>
            <a:rPr lang="en-AU" dirty="0" err="1"/>
            <a:t>tempat</a:t>
          </a:r>
          <a:r>
            <a:rPr lang="en-AU" dirty="0"/>
            <a:t> </a:t>
          </a:r>
          <a:r>
            <a:rPr lang="en-AU" dirty="0" err="1"/>
            <a:t>kerja</a:t>
          </a:r>
          <a:endParaRPr lang="en-MY" dirty="0"/>
        </a:p>
      </dgm:t>
    </dgm:pt>
    <dgm:pt modelId="{580C214E-2064-4926-A039-67D7947DF331}" type="parTrans" cxnId="{1426A6D9-9AF5-403D-87CB-CA75DD7814F7}">
      <dgm:prSet/>
      <dgm:spPr/>
      <dgm:t>
        <a:bodyPr/>
        <a:lstStyle/>
        <a:p>
          <a:endParaRPr lang="en-MY"/>
        </a:p>
      </dgm:t>
    </dgm:pt>
    <dgm:pt modelId="{A57A1EF3-CDAC-4BFD-985B-49EEC59FAABE}" type="sibTrans" cxnId="{1426A6D9-9AF5-403D-87CB-CA75DD7814F7}">
      <dgm:prSet/>
      <dgm:spPr/>
      <dgm:t>
        <a:bodyPr/>
        <a:lstStyle/>
        <a:p>
          <a:endParaRPr lang="en-MY"/>
        </a:p>
      </dgm:t>
    </dgm:pt>
    <dgm:pt modelId="{D182A2CD-C27D-415D-A02D-E26060D48A2B}" type="pres">
      <dgm:prSet presAssocID="{95E970EE-4BD5-425D-8837-A8D1A07E2A77}" presName="Name0" presStyleCnt="0">
        <dgm:presLayoutVars>
          <dgm:dir/>
          <dgm:animLvl val="lvl"/>
          <dgm:resizeHandles val="exact"/>
        </dgm:presLayoutVars>
      </dgm:prSet>
      <dgm:spPr/>
    </dgm:pt>
    <dgm:pt modelId="{9D62B87A-B89F-460B-B936-BE5B1E10DC0E}" type="pres">
      <dgm:prSet presAssocID="{CDE3B38E-CF3B-4DAA-802E-C9F05EDEA8CC}" presName="linNode" presStyleCnt="0"/>
      <dgm:spPr/>
    </dgm:pt>
    <dgm:pt modelId="{ABEC0716-A65B-470E-A692-5DDE3AC03BC6}" type="pres">
      <dgm:prSet presAssocID="{CDE3B38E-CF3B-4DAA-802E-C9F05EDEA8CC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7143EC43-C9B9-47FB-98D7-73DA9F3203EA}" type="pres">
      <dgm:prSet presAssocID="{CDE3B38E-CF3B-4DAA-802E-C9F05EDEA8CC}" presName="descendantText" presStyleLbl="alignAccFollowNode1" presStyleIdx="0" presStyleCnt="3">
        <dgm:presLayoutVars>
          <dgm:bulletEnabled val="1"/>
        </dgm:presLayoutVars>
      </dgm:prSet>
      <dgm:spPr/>
    </dgm:pt>
    <dgm:pt modelId="{7C68C6EB-04F5-4DEE-9895-25383463D4E4}" type="pres">
      <dgm:prSet presAssocID="{502CC247-66D1-4CC7-9494-5922B70B7F17}" presName="sp" presStyleCnt="0"/>
      <dgm:spPr/>
    </dgm:pt>
    <dgm:pt modelId="{A5444BC6-A62C-499A-9252-6636422963BA}" type="pres">
      <dgm:prSet presAssocID="{0E2D4A10-6DBC-4727-BF8E-86A69A74980D}" presName="linNode" presStyleCnt="0"/>
      <dgm:spPr/>
    </dgm:pt>
    <dgm:pt modelId="{3ECBB0E0-85FF-477D-B8E6-CD70D563250D}" type="pres">
      <dgm:prSet presAssocID="{0E2D4A10-6DBC-4727-BF8E-86A69A74980D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EB24688F-98D3-4D07-B700-15A527C6996A}" type="pres">
      <dgm:prSet presAssocID="{0E2D4A10-6DBC-4727-BF8E-86A69A74980D}" presName="descendantText" presStyleLbl="alignAccFollowNode1" presStyleIdx="1" presStyleCnt="3">
        <dgm:presLayoutVars>
          <dgm:bulletEnabled val="1"/>
        </dgm:presLayoutVars>
      </dgm:prSet>
      <dgm:spPr/>
    </dgm:pt>
    <dgm:pt modelId="{EE6D1C99-1BD0-42BF-B178-B8E971C559FC}" type="pres">
      <dgm:prSet presAssocID="{025644D5-6BE5-42FB-AD50-BEA283A6E540}" presName="sp" presStyleCnt="0"/>
      <dgm:spPr/>
    </dgm:pt>
    <dgm:pt modelId="{DEC441F8-2CAB-4198-8A4C-1907D849DFA5}" type="pres">
      <dgm:prSet presAssocID="{FECB2349-EBBF-4F12-B0A1-35513A82CBE9}" presName="linNode" presStyleCnt="0"/>
      <dgm:spPr/>
    </dgm:pt>
    <dgm:pt modelId="{E8F11F62-DB34-4565-94AA-1884603B2F0E}" type="pres">
      <dgm:prSet presAssocID="{FECB2349-EBBF-4F12-B0A1-35513A82CBE9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CB633DB6-7CDA-4344-9BFD-0B85F4D75EE0}" type="pres">
      <dgm:prSet presAssocID="{FECB2349-EBBF-4F12-B0A1-35513A82CBE9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50E4B801-AD42-4C5F-B8AA-2120E51573C5}" type="presOf" srcId="{F7D63D89-7D56-46F5-97ED-036AF7277708}" destId="{CB633DB6-7CDA-4344-9BFD-0B85F4D75EE0}" srcOrd="0" destOrd="0" presId="urn:microsoft.com/office/officeart/2005/8/layout/vList5"/>
    <dgm:cxn modelId="{9D0CE433-BCAD-4CA8-953F-B3130487851D}" srcId="{0E2D4A10-6DBC-4727-BF8E-86A69A74980D}" destId="{2B23A179-6BBF-4CBD-A054-9D1D372EB495}" srcOrd="0" destOrd="0" parTransId="{F82CE362-A2D0-43FA-B143-BAB719A0B853}" sibTransId="{BA021670-A27E-43F9-A37E-F3886572ACF2}"/>
    <dgm:cxn modelId="{9765873B-C99D-496F-8E39-DF5E8A667BB1}" type="presOf" srcId="{0E2D4A10-6DBC-4727-BF8E-86A69A74980D}" destId="{3ECBB0E0-85FF-477D-B8E6-CD70D563250D}" srcOrd="0" destOrd="0" presId="urn:microsoft.com/office/officeart/2005/8/layout/vList5"/>
    <dgm:cxn modelId="{CB5FF644-8D58-4831-9045-7C3169DC1A4D}" srcId="{95E970EE-4BD5-425D-8837-A8D1A07E2A77}" destId="{CDE3B38E-CF3B-4DAA-802E-C9F05EDEA8CC}" srcOrd="0" destOrd="0" parTransId="{5957A9CD-E309-45B1-8C85-36D067BBFA4E}" sibTransId="{502CC247-66D1-4CC7-9494-5922B70B7F17}"/>
    <dgm:cxn modelId="{30631D73-2165-488A-AD0A-17714953B075}" srcId="{FECB2349-EBBF-4F12-B0A1-35513A82CBE9}" destId="{F7D63D89-7D56-46F5-97ED-036AF7277708}" srcOrd="0" destOrd="0" parTransId="{0A4C8E07-77F9-4990-892C-2D512FB99889}" sibTransId="{96B6EBC1-B134-4E89-ADB1-EC2279C29456}"/>
    <dgm:cxn modelId="{E5A84F97-56A8-46C8-BAFA-2822A15BA6EF}" type="presOf" srcId="{CDE3B38E-CF3B-4DAA-802E-C9F05EDEA8CC}" destId="{ABEC0716-A65B-470E-A692-5DDE3AC03BC6}" srcOrd="0" destOrd="0" presId="urn:microsoft.com/office/officeart/2005/8/layout/vList5"/>
    <dgm:cxn modelId="{DCBACDAA-7D13-4FAA-BDD7-857ADA20AA18}" srcId="{CDE3B38E-CF3B-4DAA-802E-C9F05EDEA8CC}" destId="{CE97E575-561F-4F1E-BB9F-1FC777D0988C}" srcOrd="0" destOrd="0" parTransId="{CF4EB7D6-FD46-4641-A517-F61F3C6EE575}" sibTransId="{9381785B-4FE1-42F6-9683-EAA9F4583E1D}"/>
    <dgm:cxn modelId="{7F62C6AF-DDDA-4E10-A133-9E77589438C9}" type="presOf" srcId="{95E970EE-4BD5-425D-8837-A8D1A07E2A77}" destId="{D182A2CD-C27D-415D-A02D-E26060D48A2B}" srcOrd="0" destOrd="0" presId="urn:microsoft.com/office/officeart/2005/8/layout/vList5"/>
    <dgm:cxn modelId="{1426A6D9-9AF5-403D-87CB-CA75DD7814F7}" srcId="{FECB2349-EBBF-4F12-B0A1-35513A82CBE9}" destId="{701A5256-FD42-4FD3-A07D-80429F4B6EB2}" srcOrd="1" destOrd="0" parTransId="{580C214E-2064-4926-A039-67D7947DF331}" sibTransId="{A57A1EF3-CDAC-4BFD-985B-49EEC59FAABE}"/>
    <dgm:cxn modelId="{18BB59E4-D155-4ED2-97CE-FC04A89F1780}" srcId="{95E970EE-4BD5-425D-8837-A8D1A07E2A77}" destId="{FECB2349-EBBF-4F12-B0A1-35513A82CBE9}" srcOrd="2" destOrd="0" parTransId="{ED1E512F-84CE-4BB3-8C75-A7035EE059C0}" sibTransId="{2E32B571-D196-4D49-AF79-123F279C2B2D}"/>
    <dgm:cxn modelId="{14A377E6-AC2E-43F1-BC0F-E1E0B20C0543}" type="presOf" srcId="{2B23A179-6BBF-4CBD-A054-9D1D372EB495}" destId="{EB24688F-98D3-4D07-B700-15A527C6996A}" srcOrd="0" destOrd="0" presId="urn:microsoft.com/office/officeart/2005/8/layout/vList5"/>
    <dgm:cxn modelId="{47FC68EA-D7A0-46C7-964A-286210DEA01F}" type="presOf" srcId="{CE97E575-561F-4F1E-BB9F-1FC777D0988C}" destId="{7143EC43-C9B9-47FB-98D7-73DA9F3203EA}" srcOrd="0" destOrd="0" presId="urn:microsoft.com/office/officeart/2005/8/layout/vList5"/>
    <dgm:cxn modelId="{E43ACFEE-99BB-4DAB-B79D-2386922FABE0}" srcId="{95E970EE-4BD5-425D-8837-A8D1A07E2A77}" destId="{0E2D4A10-6DBC-4727-BF8E-86A69A74980D}" srcOrd="1" destOrd="0" parTransId="{5CDAE16B-FE66-4D7F-A8A9-1634122F9B00}" sibTransId="{025644D5-6BE5-42FB-AD50-BEA283A6E540}"/>
    <dgm:cxn modelId="{301176F6-E41A-4664-BAF7-010C9EF7E5D5}" type="presOf" srcId="{FECB2349-EBBF-4F12-B0A1-35513A82CBE9}" destId="{E8F11F62-DB34-4565-94AA-1884603B2F0E}" srcOrd="0" destOrd="0" presId="urn:microsoft.com/office/officeart/2005/8/layout/vList5"/>
    <dgm:cxn modelId="{613713F9-8AA8-49D5-88DC-9A4AAA5CBB65}" type="presOf" srcId="{701A5256-FD42-4FD3-A07D-80429F4B6EB2}" destId="{CB633DB6-7CDA-4344-9BFD-0B85F4D75EE0}" srcOrd="0" destOrd="1" presId="urn:microsoft.com/office/officeart/2005/8/layout/vList5"/>
    <dgm:cxn modelId="{27688CE1-B6FA-4B9A-82AD-2AF0454C65C7}" type="presParOf" srcId="{D182A2CD-C27D-415D-A02D-E26060D48A2B}" destId="{9D62B87A-B89F-460B-B936-BE5B1E10DC0E}" srcOrd="0" destOrd="0" presId="urn:microsoft.com/office/officeart/2005/8/layout/vList5"/>
    <dgm:cxn modelId="{2284674D-0B59-482D-8EBA-87EED35477DD}" type="presParOf" srcId="{9D62B87A-B89F-460B-B936-BE5B1E10DC0E}" destId="{ABEC0716-A65B-470E-A692-5DDE3AC03BC6}" srcOrd="0" destOrd="0" presId="urn:microsoft.com/office/officeart/2005/8/layout/vList5"/>
    <dgm:cxn modelId="{6598E02A-9B0F-431B-ACD1-727525E31415}" type="presParOf" srcId="{9D62B87A-B89F-460B-B936-BE5B1E10DC0E}" destId="{7143EC43-C9B9-47FB-98D7-73DA9F3203EA}" srcOrd="1" destOrd="0" presId="urn:microsoft.com/office/officeart/2005/8/layout/vList5"/>
    <dgm:cxn modelId="{C479276C-BF8B-4374-9BE3-77CB8796FFF5}" type="presParOf" srcId="{D182A2CD-C27D-415D-A02D-E26060D48A2B}" destId="{7C68C6EB-04F5-4DEE-9895-25383463D4E4}" srcOrd="1" destOrd="0" presId="urn:microsoft.com/office/officeart/2005/8/layout/vList5"/>
    <dgm:cxn modelId="{327075EA-B664-472B-8590-49DB41F8F330}" type="presParOf" srcId="{D182A2CD-C27D-415D-A02D-E26060D48A2B}" destId="{A5444BC6-A62C-499A-9252-6636422963BA}" srcOrd="2" destOrd="0" presId="urn:microsoft.com/office/officeart/2005/8/layout/vList5"/>
    <dgm:cxn modelId="{CC60B984-9497-4C0B-B173-1C6786DB1918}" type="presParOf" srcId="{A5444BC6-A62C-499A-9252-6636422963BA}" destId="{3ECBB0E0-85FF-477D-B8E6-CD70D563250D}" srcOrd="0" destOrd="0" presId="urn:microsoft.com/office/officeart/2005/8/layout/vList5"/>
    <dgm:cxn modelId="{28059C90-ACB9-4B42-836B-8A78F5444624}" type="presParOf" srcId="{A5444BC6-A62C-499A-9252-6636422963BA}" destId="{EB24688F-98D3-4D07-B700-15A527C6996A}" srcOrd="1" destOrd="0" presId="urn:microsoft.com/office/officeart/2005/8/layout/vList5"/>
    <dgm:cxn modelId="{2A74DC71-4250-4B3C-9E73-57FB6A3281FB}" type="presParOf" srcId="{D182A2CD-C27D-415D-A02D-E26060D48A2B}" destId="{EE6D1C99-1BD0-42BF-B178-B8E971C559FC}" srcOrd="3" destOrd="0" presId="urn:microsoft.com/office/officeart/2005/8/layout/vList5"/>
    <dgm:cxn modelId="{D5AE079C-2C8F-4ECC-BF61-844FB1C1F7B7}" type="presParOf" srcId="{D182A2CD-C27D-415D-A02D-E26060D48A2B}" destId="{DEC441F8-2CAB-4198-8A4C-1907D849DFA5}" srcOrd="4" destOrd="0" presId="urn:microsoft.com/office/officeart/2005/8/layout/vList5"/>
    <dgm:cxn modelId="{F7533513-728F-452F-9BF7-6A3004C2F02F}" type="presParOf" srcId="{DEC441F8-2CAB-4198-8A4C-1907D849DFA5}" destId="{E8F11F62-DB34-4565-94AA-1884603B2F0E}" srcOrd="0" destOrd="0" presId="urn:microsoft.com/office/officeart/2005/8/layout/vList5"/>
    <dgm:cxn modelId="{C9B828E1-DBBD-4414-80D6-3BCF6D004F89}" type="presParOf" srcId="{DEC441F8-2CAB-4198-8A4C-1907D849DFA5}" destId="{CB633DB6-7CDA-4344-9BFD-0B85F4D75EE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43EC43-C9B9-47FB-98D7-73DA9F3203EA}">
      <dsp:nvSpPr>
        <dsp:cNvPr id="0" name=""/>
        <dsp:cNvSpPr/>
      </dsp:nvSpPr>
      <dsp:spPr>
        <a:xfrm rot="5400000">
          <a:off x="4163102" y="-1363775"/>
          <a:ext cx="1520254" cy="4633627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200" kern="1200" dirty="0" err="1"/>
            <a:t>Pekerja</a:t>
          </a:r>
          <a:r>
            <a:rPr lang="en-AU" sz="2200" kern="1200" dirty="0"/>
            <a:t> </a:t>
          </a:r>
          <a:r>
            <a:rPr lang="en-AU" sz="2200" kern="1200" dirty="0" err="1"/>
            <a:t>boleh</a:t>
          </a:r>
          <a:r>
            <a:rPr lang="en-AU" sz="2200" kern="1200" dirty="0"/>
            <a:t> </a:t>
          </a:r>
          <a:r>
            <a:rPr lang="en-AU" sz="2200" kern="1200" dirty="0" err="1"/>
            <a:t>bersuara</a:t>
          </a:r>
          <a:r>
            <a:rPr lang="en-AU" sz="2200" kern="1200" dirty="0"/>
            <a:t> </a:t>
          </a:r>
          <a:r>
            <a:rPr lang="en-AU" sz="2200" kern="1200" dirty="0" err="1"/>
            <a:t>tentang</a:t>
          </a:r>
          <a:r>
            <a:rPr lang="en-AU" sz="2200" kern="1200" dirty="0"/>
            <a:t> </a:t>
          </a:r>
          <a:r>
            <a:rPr lang="en-AU" sz="2200" kern="1200" dirty="0" err="1"/>
            <a:t>isu-isu</a:t>
          </a:r>
          <a:r>
            <a:rPr lang="en-AU" sz="2200" kern="1200" dirty="0"/>
            <a:t> yang </a:t>
          </a:r>
          <a:r>
            <a:rPr lang="en-AU" sz="2200" kern="1200" dirty="0" err="1"/>
            <a:t>akan</a:t>
          </a:r>
          <a:r>
            <a:rPr lang="en-AU" sz="2200" kern="1200" dirty="0"/>
            <a:t> </a:t>
          </a:r>
          <a:r>
            <a:rPr lang="en-AU" sz="2200" kern="1200" dirty="0" err="1"/>
            <a:t>memberi</a:t>
          </a:r>
          <a:r>
            <a:rPr lang="en-AU" sz="2200" kern="1200" dirty="0"/>
            <a:t> </a:t>
          </a:r>
          <a:r>
            <a:rPr lang="en-AU" sz="2200" kern="1200" dirty="0" err="1"/>
            <a:t>kesan</a:t>
          </a:r>
          <a:r>
            <a:rPr lang="en-AU" sz="2200" kern="1200" dirty="0"/>
            <a:t> </a:t>
          </a:r>
          <a:r>
            <a:rPr lang="en-AU" sz="2200" kern="1200" dirty="0" err="1"/>
            <a:t>kepada</a:t>
          </a:r>
          <a:r>
            <a:rPr lang="en-AU" sz="2200" kern="1200" dirty="0"/>
            <a:t> </a:t>
          </a:r>
          <a:r>
            <a:rPr lang="en-AU" sz="2200" kern="1200" dirty="0" err="1"/>
            <a:t>mereka</a:t>
          </a:r>
          <a:r>
            <a:rPr lang="en-AU" sz="2200" kern="1200" dirty="0"/>
            <a:t> </a:t>
          </a:r>
          <a:endParaRPr lang="en-MY" sz="2200" kern="1200" dirty="0"/>
        </a:p>
      </dsp:txBody>
      <dsp:txXfrm rot="-5400000">
        <a:off x="2606416" y="267124"/>
        <a:ext cx="4559414" cy="1371828"/>
      </dsp:txXfrm>
    </dsp:sp>
    <dsp:sp modelId="{ABEC0716-A65B-470E-A692-5DDE3AC03BC6}">
      <dsp:nvSpPr>
        <dsp:cNvPr id="0" name=""/>
        <dsp:cNvSpPr/>
      </dsp:nvSpPr>
      <dsp:spPr>
        <a:xfrm>
          <a:off x="0" y="2879"/>
          <a:ext cx="2606415" cy="190031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400" b="0" kern="120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Demokratik</a:t>
          </a:r>
          <a:r>
            <a:rPr lang="en-AU" sz="34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endParaRPr lang="en-MY" sz="34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92766" y="95645"/>
        <a:ext cx="2420883" cy="1714785"/>
      </dsp:txXfrm>
    </dsp:sp>
    <dsp:sp modelId="{EB24688F-98D3-4D07-B700-15A527C6996A}">
      <dsp:nvSpPr>
        <dsp:cNvPr id="0" name=""/>
        <dsp:cNvSpPr/>
      </dsp:nvSpPr>
      <dsp:spPr>
        <a:xfrm rot="5400000">
          <a:off x="4163102" y="631557"/>
          <a:ext cx="1520254" cy="4633627"/>
        </a:xfrm>
        <a:prstGeom prst="round2SameRect">
          <a:avLst/>
        </a:prstGeom>
        <a:solidFill>
          <a:schemeClr val="accent4">
            <a:tint val="40000"/>
            <a:alpha val="90000"/>
            <a:hueOff val="5430963"/>
            <a:satOff val="-25622"/>
            <a:lumOff val="-925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5430963"/>
              <a:satOff val="-25622"/>
              <a:lumOff val="-92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200" kern="1200" dirty="0" err="1"/>
            <a:t>Untuk</a:t>
          </a:r>
          <a:r>
            <a:rPr lang="en-AU" sz="2200" kern="1200" dirty="0"/>
            <a:t> </a:t>
          </a:r>
          <a:r>
            <a:rPr lang="en-AU" sz="2200" kern="1200" dirty="0" err="1"/>
            <a:t>mendapatkan</a:t>
          </a:r>
          <a:r>
            <a:rPr lang="en-AU" sz="2200" kern="1200" dirty="0"/>
            <a:t> </a:t>
          </a:r>
          <a:r>
            <a:rPr lang="en-AU" sz="2200" kern="1200" dirty="0" err="1"/>
            <a:t>keseimbangan</a:t>
          </a:r>
          <a:r>
            <a:rPr lang="en-AU" sz="2200" kern="1200" dirty="0"/>
            <a:t> </a:t>
          </a:r>
          <a:r>
            <a:rPr lang="en-AU" sz="2200" kern="1200" dirty="0" err="1"/>
            <a:t>ekonomi</a:t>
          </a:r>
          <a:r>
            <a:rPr lang="en-AU" sz="2200" kern="1200" dirty="0"/>
            <a:t> </a:t>
          </a:r>
          <a:r>
            <a:rPr lang="en-AU" sz="2200" kern="1200" dirty="0" err="1"/>
            <a:t>antara</a:t>
          </a:r>
          <a:r>
            <a:rPr lang="en-AU" sz="2200" kern="1200" dirty="0"/>
            <a:t> </a:t>
          </a:r>
          <a:r>
            <a:rPr lang="en-AU" sz="2200" kern="1200" dirty="0" err="1"/>
            <a:t>pengeluaran</a:t>
          </a:r>
          <a:r>
            <a:rPr lang="en-AU" sz="2200" kern="1200" dirty="0"/>
            <a:t> dan </a:t>
          </a:r>
          <a:r>
            <a:rPr lang="en-AU" sz="2200" kern="1200" dirty="0" err="1"/>
            <a:t>pengagihan</a:t>
          </a:r>
          <a:r>
            <a:rPr lang="en-AU" sz="2200" kern="1200" dirty="0"/>
            <a:t> </a:t>
          </a:r>
          <a:r>
            <a:rPr lang="en-AU" sz="2200" kern="1200" dirty="0" err="1"/>
            <a:t>kekayaan</a:t>
          </a:r>
          <a:r>
            <a:rPr lang="en-AU" sz="2200" kern="1200" dirty="0"/>
            <a:t>/</a:t>
          </a:r>
          <a:r>
            <a:rPr lang="en-AU" sz="2200" kern="1200" dirty="0" err="1"/>
            <a:t>keuntungan</a:t>
          </a:r>
          <a:r>
            <a:rPr lang="en-AU" sz="2200" kern="1200" dirty="0"/>
            <a:t> </a:t>
          </a:r>
          <a:r>
            <a:rPr lang="en-AU" sz="2200" kern="1200" dirty="0" err="1"/>
            <a:t>syarikat</a:t>
          </a:r>
          <a:endParaRPr lang="en-MY" sz="2200" kern="1200" dirty="0"/>
        </a:p>
      </dsp:txBody>
      <dsp:txXfrm rot="-5400000">
        <a:off x="2606416" y="2262457"/>
        <a:ext cx="4559414" cy="1371828"/>
      </dsp:txXfrm>
    </dsp:sp>
    <dsp:sp modelId="{3ECBB0E0-85FF-477D-B8E6-CD70D563250D}">
      <dsp:nvSpPr>
        <dsp:cNvPr id="0" name=""/>
        <dsp:cNvSpPr/>
      </dsp:nvSpPr>
      <dsp:spPr>
        <a:xfrm>
          <a:off x="0" y="1998212"/>
          <a:ext cx="2606415" cy="1900317"/>
        </a:xfrm>
        <a:prstGeom prst="round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400" b="0" kern="120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Ekonomi</a:t>
          </a:r>
          <a:endParaRPr lang="en-MY" sz="34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92766" y="2090978"/>
        <a:ext cx="2420883" cy="1714785"/>
      </dsp:txXfrm>
    </dsp:sp>
    <dsp:sp modelId="{CB633DB6-7CDA-4344-9BFD-0B85F4D75EE0}">
      <dsp:nvSpPr>
        <dsp:cNvPr id="0" name=""/>
        <dsp:cNvSpPr/>
      </dsp:nvSpPr>
      <dsp:spPr>
        <a:xfrm rot="5400000">
          <a:off x="4163102" y="2626891"/>
          <a:ext cx="1520254" cy="4633627"/>
        </a:xfrm>
        <a:prstGeom prst="round2SameRect">
          <a:avLst/>
        </a:prstGeom>
        <a:solidFill>
          <a:schemeClr val="accent4">
            <a:tint val="40000"/>
            <a:alpha val="90000"/>
            <a:hueOff val="10861925"/>
            <a:satOff val="-51245"/>
            <a:lumOff val="-1851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200" kern="1200" dirty="0" err="1"/>
            <a:t>Untuk</a:t>
          </a:r>
          <a:r>
            <a:rPr lang="en-AU" sz="2200" kern="1200" dirty="0"/>
            <a:t> </a:t>
          </a:r>
          <a:r>
            <a:rPr lang="en-AU" sz="2200" kern="1200" dirty="0" err="1"/>
            <a:t>membantu</a:t>
          </a:r>
          <a:r>
            <a:rPr lang="en-AU" sz="2200" kern="1200" dirty="0"/>
            <a:t> </a:t>
          </a:r>
          <a:r>
            <a:rPr lang="en-AU" sz="2200" kern="1200" dirty="0" err="1"/>
            <a:t>menghentikan</a:t>
          </a:r>
          <a:r>
            <a:rPr lang="en-AU" sz="2200" kern="1200" dirty="0"/>
            <a:t>  </a:t>
          </a:r>
          <a:r>
            <a:rPr lang="en-AU" sz="2200" kern="1200" dirty="0" err="1"/>
            <a:t>semua</a:t>
          </a:r>
          <a:r>
            <a:rPr lang="en-AU" sz="2200" kern="1200" dirty="0"/>
            <a:t> </a:t>
          </a:r>
          <a:r>
            <a:rPr lang="en-AU" sz="2200" kern="1200" dirty="0" err="1"/>
            <a:t>bentuk</a:t>
          </a:r>
          <a:r>
            <a:rPr lang="en-AU" sz="2200" kern="1200" dirty="0"/>
            <a:t> </a:t>
          </a:r>
          <a:r>
            <a:rPr lang="en-AU" sz="2200" kern="1200" dirty="0" err="1"/>
            <a:t>diskriminasi</a:t>
          </a:r>
          <a:endParaRPr lang="en-MY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200" kern="1200" dirty="0" err="1"/>
            <a:t>Untuk</a:t>
          </a:r>
          <a:r>
            <a:rPr lang="en-AU" sz="2200" kern="1200" dirty="0"/>
            <a:t> </a:t>
          </a:r>
          <a:r>
            <a:rPr lang="en-AU" sz="2200" kern="1200" dirty="0" err="1"/>
            <a:t>memelihara</a:t>
          </a:r>
          <a:r>
            <a:rPr lang="en-AU" sz="2200" kern="1200" dirty="0"/>
            <a:t> </a:t>
          </a:r>
          <a:r>
            <a:rPr lang="en-AU" sz="2200" kern="1200" dirty="0" err="1"/>
            <a:t>kesejahteraan</a:t>
          </a:r>
          <a:r>
            <a:rPr lang="en-AU" sz="2200" kern="1200" dirty="0"/>
            <a:t> </a:t>
          </a:r>
          <a:r>
            <a:rPr lang="en-AU" sz="2200" kern="1200" dirty="0" err="1"/>
            <a:t>pekerja</a:t>
          </a:r>
          <a:r>
            <a:rPr lang="en-AU" sz="2200" kern="1200" dirty="0"/>
            <a:t> dan </a:t>
          </a:r>
          <a:r>
            <a:rPr lang="en-AU" sz="2200" kern="1200" dirty="0" err="1"/>
            <a:t>suasana</a:t>
          </a:r>
          <a:r>
            <a:rPr lang="en-AU" sz="2200" kern="1200" dirty="0"/>
            <a:t> </a:t>
          </a:r>
          <a:r>
            <a:rPr lang="en-AU" sz="2200" kern="1200" dirty="0" err="1"/>
            <a:t>tempat</a:t>
          </a:r>
          <a:r>
            <a:rPr lang="en-AU" sz="2200" kern="1200" dirty="0"/>
            <a:t> </a:t>
          </a:r>
          <a:r>
            <a:rPr lang="en-AU" sz="2200" kern="1200" dirty="0" err="1"/>
            <a:t>kerja</a:t>
          </a:r>
          <a:endParaRPr lang="en-MY" sz="2200" kern="1200" dirty="0"/>
        </a:p>
      </dsp:txBody>
      <dsp:txXfrm rot="-5400000">
        <a:off x="2606416" y="4257791"/>
        <a:ext cx="4559414" cy="1371828"/>
      </dsp:txXfrm>
    </dsp:sp>
    <dsp:sp modelId="{E8F11F62-DB34-4565-94AA-1884603B2F0E}">
      <dsp:nvSpPr>
        <dsp:cNvPr id="0" name=""/>
        <dsp:cNvSpPr/>
      </dsp:nvSpPr>
      <dsp:spPr>
        <a:xfrm>
          <a:off x="0" y="3993546"/>
          <a:ext cx="2606415" cy="1900317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400" b="0" kern="120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Sosial</a:t>
          </a:r>
          <a:endParaRPr lang="en-MY" sz="34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92766" y="4086312"/>
        <a:ext cx="2420883" cy="17147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A1656E-13D1-4852-BEB2-BD47F31B90ED}" type="datetimeFigureOut">
              <a:rPr lang="en-MY" smtClean="0"/>
              <a:t>22/6/2020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B31556-9EAB-4380-AB1B-9B1AC3099D3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39179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A4F72-BBBF-47B0-A8AC-DD6143C61E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C419A8-6ABD-4C4E-9DE5-CDCB9FE77B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9900BE-CA9E-43EA-AC0B-414786719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C28FF-ACF2-4182-AB87-F8A487D55598}" type="datetimeFigureOut">
              <a:rPr lang="en-MY" smtClean="0"/>
              <a:t>22/6/2020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39D68-6F61-4881-BC56-921B87635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0841C0-9B39-4ECF-ACC4-1008865CF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CCFE0-A603-4073-A440-F7EFC0AB529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70589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2A741-6E25-4D64-847D-845CA826E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D52D95-E768-43F4-A7A6-B7066D43A7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CABD6D-1D2B-48FE-851A-452508766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C28FF-ACF2-4182-AB87-F8A487D55598}" type="datetimeFigureOut">
              <a:rPr lang="en-MY" smtClean="0"/>
              <a:t>22/6/2020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33F79-43EC-41BE-B2A9-0DD87D126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25E2EC-032C-460F-A4AF-BF4CA0ED8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CCFE0-A603-4073-A440-F7EFC0AB529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51321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F7A91-2F5E-46F5-9EF6-4CABE76FF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91703C-F6F7-4F64-93AD-5D40D450E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576BBD-ABDD-4AA4-A524-7C378E128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C28FF-ACF2-4182-AB87-F8A487D55598}" type="datetimeFigureOut">
              <a:rPr lang="en-MY" smtClean="0"/>
              <a:t>22/6/2020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30D9E-BC36-4909-9EE5-F39176EDF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788F4D-A810-44DB-8E69-F6EC443F4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CCFE0-A603-4073-A440-F7EFC0AB529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86717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0EE43-65BC-4C46-95BD-B67B5BF3A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2EDA76-FDDB-49C1-BB16-202274889B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64FA4A-C4C4-4EFD-8E43-4073D05E37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3ED23B-BFF8-42A9-9FCB-52ED1C06D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C28FF-ACF2-4182-AB87-F8A487D55598}" type="datetimeFigureOut">
              <a:rPr lang="en-MY" smtClean="0"/>
              <a:t>22/6/2020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79035-643A-434F-A1F0-0FC16D9EB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FA123B-6495-416E-A29C-C822D4E50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CCFE0-A603-4073-A440-F7EFC0AB529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10993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0F9E5-1E99-4472-B7FD-BC53595E2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93CDA0-282C-4582-AE97-CA24F442EB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A16AA7-87F4-4BE7-B9FE-7888CB94E0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CA3A20-C157-4819-BC60-D7DA042D33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090EDA-B8C1-45C2-9FEA-1EBD2C706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680F4C-A1FD-4AAD-968D-C758224B5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C28FF-ACF2-4182-AB87-F8A487D55598}" type="datetimeFigureOut">
              <a:rPr lang="en-MY" smtClean="0"/>
              <a:t>22/6/2020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69CF55-B550-4137-A3F1-FCD54786B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EDD6D6-5712-4AC8-9D3D-0C3DB90E5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CCFE0-A603-4073-A440-F7EFC0AB529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29806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F2FE7-624D-4FFF-BBA2-DBE4640EA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85BA19-8447-4E06-BFEA-775992168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C28FF-ACF2-4182-AB87-F8A487D55598}" type="datetimeFigureOut">
              <a:rPr lang="en-MY" smtClean="0"/>
              <a:t>22/6/2020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9F5B75-DE60-4E8F-9C27-9F867289A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88F2A8-D15C-46EB-A4F9-EBBA923A2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CCFE0-A603-4073-A440-F7EFC0AB529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66346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ABF1EC-A707-4BB5-A3FA-4BD87893E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C28FF-ACF2-4182-AB87-F8A487D55598}" type="datetimeFigureOut">
              <a:rPr lang="en-MY" smtClean="0"/>
              <a:t>22/6/2020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744D17-55C6-45C8-8DBD-BB8AAC171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A4F1F8-4828-4C9F-8C7E-4BE574800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CCFE0-A603-4073-A440-F7EFC0AB529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83696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B5FEB-CDB2-4711-AE27-88E779688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0B41E-86A0-45D7-83C1-1D2CD2233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0E3BE-8401-4B53-BE25-9A37FA9AD0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406E44-747D-4664-BD84-029D9EBBE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C28FF-ACF2-4182-AB87-F8A487D55598}" type="datetimeFigureOut">
              <a:rPr lang="en-MY" smtClean="0"/>
              <a:t>22/6/2020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704A9D-CD66-4A36-943D-0445EFD50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DB941B-BEDA-44DE-BFD5-48E3FA8CD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CCFE0-A603-4073-A440-F7EFC0AB529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91960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4F9C0-0229-4465-BB37-960387A0C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0DFD1A-E9B4-4532-B83C-8826B122E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4041B9-3D36-4B87-B088-162E6B593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E93A00-2D58-4857-A856-60FA9B5A9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C28FF-ACF2-4182-AB87-F8A487D55598}" type="datetimeFigureOut">
              <a:rPr lang="en-MY" smtClean="0"/>
              <a:t>22/6/2020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87898E-78F7-4B45-9F58-D28BFD531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6256F-C0A7-4178-997A-1E3C3DBEB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CCFE0-A603-4073-A440-F7EFC0AB529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56610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2A2FF-E285-40D6-89FD-7BC3C4FFC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F6AAC9-65AC-4F77-8B2E-B985E0CBA2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09308A-38D8-4B75-AD27-9FE8C5CD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C28FF-ACF2-4182-AB87-F8A487D55598}" type="datetimeFigureOut">
              <a:rPr lang="en-MY" smtClean="0"/>
              <a:t>22/6/2020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EFFF3-FAFC-41FC-B7F1-D98313AD3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147FD2-B1AD-4D29-9003-D07CBA3D5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CCFE0-A603-4073-A440-F7EFC0AB529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79404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5B8920-440E-4C0A-AE9D-5D5ABA2B4A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517BA6-E274-478E-A8BF-7B9761DB81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615883-58C0-4F88-BF52-52253FDEF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C28FF-ACF2-4182-AB87-F8A487D55598}" type="datetimeFigureOut">
              <a:rPr lang="en-MY" smtClean="0"/>
              <a:t>22/6/2020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B0ACF-86BB-4599-A08A-428C59A38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2D33A1-7336-4698-AA6B-27BD82D37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CCFE0-A603-4073-A440-F7EFC0AB529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44501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5DCAD7-9A9E-4048-99A1-5395A059E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D72712-E60F-4D6F-ACD1-5E75765BE6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1D31CB-2E57-46AA-B4FE-E2692DF80A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C28FF-ACF2-4182-AB87-F8A487D55598}" type="datetimeFigureOut">
              <a:rPr lang="en-MY" smtClean="0"/>
              <a:t>22/6/2020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909BE-18E3-47E0-A01A-AA2612419D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D2A884-8271-41A7-B32A-EBEC0243E9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6CCFE0-A603-4073-A440-F7EFC0AB529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22498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sa/3.0/" TargetMode="External"/><Relationship Id="rId3" Type="http://schemas.openxmlformats.org/officeDocument/2006/relationships/hyperlink" Target="http://basecamppetualang.blogspot.com/2013/10/catatan-seorang-buruh-di-perkebunan.html" TargetMode="External"/><Relationship Id="rId7" Type="http://schemas.openxmlformats.org/officeDocument/2006/relationships/hyperlink" Target="https://en.wikipedia.org/wiki/Sawit_Seberan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jpg"/><Relationship Id="rId5" Type="http://schemas.openxmlformats.org/officeDocument/2006/relationships/hyperlink" Target="https://asiapacificreport.nz/2017/03/27/environmental-damage-social-conflicts-overshadow-indonesias-palm-oil-future/" TargetMode="External"/><Relationship Id="rId10" Type="http://schemas.openxmlformats.org/officeDocument/2006/relationships/image" Target="../media/image4.jpg"/><Relationship Id="rId4" Type="http://schemas.openxmlformats.org/officeDocument/2006/relationships/image" Target="../media/image2.jpg"/><Relationship Id="rId9" Type="http://schemas.openxmlformats.org/officeDocument/2006/relationships/hyperlink" Target="https://creativecommons.org/licenses/by-sa/3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basecamppetualang.blogspot.com/2013/10/catatan-seorang-buruh-di-perkebunan.html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creativecommons.org/licenses/by-nc-sa/3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akilakibaru.or.id/mesuji-pertautan-kapitalisme-maskulinitas-hegemonik-dan-kekerasan/" TargetMode="External"/><Relationship Id="rId7" Type="http://schemas.openxmlformats.org/officeDocument/2006/relationships/hyperlink" Target="https://creativecommons.org/licenses/by-nc-sa/3.0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s://en.wikipedia.org/wiki/Sawit_Seberang" TargetMode="Externa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archivodeinalbis.blogspot.com/2017/05/el-comite-de-libertad-sindical-de-la-oit.html" TargetMode="External"/><Relationship Id="rId7" Type="http://schemas.openxmlformats.org/officeDocument/2006/relationships/hyperlink" Target="https://ijrcenter.org/2018/12/10/human-rights-day-2018-universal-declaration-of-human-rights-at-70/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hyperlink" Target="https://www.transcend.org/tms/2019/05/universal-declaration-of-human-rights-4/" TargetMode="Externa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hyperlink" Target="http://openclipart.org/detail/29008/worker-by-milovanderlinden-29008" TargetMode="External"/><Relationship Id="rId7" Type="http://schemas.openxmlformats.org/officeDocument/2006/relationships/hyperlink" Target="https://pixabay.com/en/house-icon-red-roof-symbol-web-304005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hyperlink" Target="http://www.biologycorner.com/worksheets/bioethicsgenes.html" TargetMode="External"/><Relationship Id="rId10" Type="http://schemas.openxmlformats.org/officeDocument/2006/relationships/hyperlink" Target="https://creativecommons.org/licenses/by-nc-sa/3.0/" TargetMode="External"/><Relationship Id="rId4" Type="http://schemas.openxmlformats.org/officeDocument/2006/relationships/image" Target="../media/image12.png"/><Relationship Id="rId9" Type="http://schemas.openxmlformats.org/officeDocument/2006/relationships/hyperlink" Target="http://www.palmoilwatch.net/petitions.php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nd/3.0/" TargetMode="External"/><Relationship Id="rId3" Type="http://schemas.openxmlformats.org/officeDocument/2006/relationships/hyperlink" Target="http://stampsofmalaysia.blogspot.com/2012_10_01_archive.html" TargetMode="External"/><Relationship Id="rId7" Type="http://schemas.openxmlformats.org/officeDocument/2006/relationships/hyperlink" Target="http://www.ijrcenter.org/2015/07/08/ilos-historic-adoption-of-labor-standard-to-advance-formal-economies-worldwide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jpg"/><Relationship Id="rId5" Type="http://schemas.openxmlformats.org/officeDocument/2006/relationships/hyperlink" Target="https://afiftabsh.com/tag/international-organizations/" TargetMode="External"/><Relationship Id="rId10" Type="http://schemas.openxmlformats.org/officeDocument/2006/relationships/hyperlink" Target="https://creativecommons.org/licenses/by-nc-sa/3.0/" TargetMode="External"/><Relationship Id="rId4" Type="http://schemas.openxmlformats.org/officeDocument/2006/relationships/image" Target="../media/image16.gif"/><Relationship Id="rId9" Type="http://schemas.openxmlformats.org/officeDocument/2006/relationships/hyperlink" Target="https://creativecommons.org/licenses/by/3.0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/3.0/" TargetMode="External"/><Relationship Id="rId3" Type="http://schemas.openxmlformats.org/officeDocument/2006/relationships/hyperlink" Target="https://www.flickr.com/photos/markmorgantrinidad/5300363465/" TargetMode="External"/><Relationship Id="rId7" Type="http://schemas.openxmlformats.org/officeDocument/2006/relationships/hyperlink" Target="https://en.wikipedia.org/wiki/National_union_of_agricultural_and_allied_workers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jpg"/><Relationship Id="rId5" Type="http://schemas.openxmlformats.org/officeDocument/2006/relationships/hyperlink" Target="https://mronline.org/2018/09/04/forgotten-workers-and-the-u-s-expansion/" TargetMode="External"/><Relationship Id="rId10" Type="http://schemas.openxmlformats.org/officeDocument/2006/relationships/hyperlink" Target="https://creativecommons.org/licenses/by-sa/3.0/" TargetMode="External"/><Relationship Id="rId4" Type="http://schemas.openxmlformats.org/officeDocument/2006/relationships/image" Target="../media/image19.jpeg"/><Relationship Id="rId9" Type="http://schemas.openxmlformats.org/officeDocument/2006/relationships/hyperlink" Target="https://creativecommons.org/licenses/by/3.0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narm.net/gaji-minimum-pekerja-swasta-rm900.html" TargetMode="External"/><Relationship Id="rId7" Type="http://schemas.openxmlformats.org/officeDocument/2006/relationships/hyperlink" Target="https://creativecommons.org/licenses/by-nc-nd/3.0/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creativecommons.org/licenses/by/3.0/" TargetMode="External"/><Relationship Id="rId5" Type="http://schemas.openxmlformats.org/officeDocument/2006/relationships/hyperlink" Target="http://www.knowthymoney.com/2015/11/the-bright-side-of-falling-ringgit.html" TargetMode="External"/><Relationship Id="rId4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sa/3.0/" TargetMode="External"/><Relationship Id="rId3" Type="http://schemas.openxmlformats.org/officeDocument/2006/relationships/hyperlink" Target="http://basecamppetualang.blogspot.com/2013/10/catatan-seorang-buruh-di-perkebunan.html" TargetMode="External"/><Relationship Id="rId7" Type="http://schemas.openxmlformats.org/officeDocument/2006/relationships/hyperlink" Target="https://lakilakibaru.or.id/mesuji-pertautan-kapitalisme-maskulinitas-hegemonik-dan-kekerasan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jpg"/><Relationship Id="rId5" Type="http://schemas.openxmlformats.org/officeDocument/2006/relationships/hyperlink" Target="https://ms.wikipedia.org/wiki/Grisek" TargetMode="External"/><Relationship Id="rId4" Type="http://schemas.openxmlformats.org/officeDocument/2006/relationships/image" Target="../media/image23.jpg"/><Relationship Id="rId9" Type="http://schemas.openxmlformats.org/officeDocument/2006/relationships/hyperlink" Target="https://creativecommons.org/licenses/by-sa/3.0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gabancomel.blogspot.com/2016/10/jom-saksikan-foto-kanak-kanak-filipina.html" TargetMode="Externa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creativecommons.org/licenses/by/3.0/" TargetMode="External"/><Relationship Id="rId5" Type="http://schemas.openxmlformats.org/officeDocument/2006/relationships/hyperlink" Target="https://gabancomel.blogspot.com/2014/04/foto-sadis-kanak-kanak-dipaksa-berkerja.html" TargetMode="External"/><Relationship Id="rId4" Type="http://schemas.openxmlformats.org/officeDocument/2006/relationships/image" Target="../media/image25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sa/3.0/" TargetMode="External"/><Relationship Id="rId3" Type="http://schemas.openxmlformats.org/officeDocument/2006/relationships/hyperlink" Target="https://www.flickr.com/photos/rainforestactionnetwork/5551934944/in/photostream/" TargetMode="External"/><Relationship Id="rId7" Type="http://schemas.openxmlformats.org/officeDocument/2006/relationships/hyperlink" Target="https://en.wikipedia.org/wiki/Sawit_Seberang" TargetMode="Externa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8.jpg"/><Relationship Id="rId5" Type="http://schemas.openxmlformats.org/officeDocument/2006/relationships/hyperlink" Target="https://sumbartime.com/terkait-sangketa-lahan-nyaris-terjadi-bentrok-aparat-dengan-warga-di-pelelawan-riau/" TargetMode="External"/><Relationship Id="rId10" Type="http://schemas.openxmlformats.org/officeDocument/2006/relationships/hyperlink" Target="https://creativecommons.org/licenses/by-nc/3.0/" TargetMode="External"/><Relationship Id="rId4" Type="http://schemas.openxmlformats.org/officeDocument/2006/relationships/image" Target="../media/image27.jpg"/><Relationship Id="rId9" Type="http://schemas.openxmlformats.org/officeDocument/2006/relationships/hyperlink" Target="https://creativecommons.org/licenses/by/3.0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5F5C9C-E8B0-4F12-AE23-F982474C3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4336" y="484632"/>
            <a:ext cx="6729984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 u="sng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MODUL 4</a:t>
            </a:r>
            <a:b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8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PEKERJA DI LADANG SAWIT </a:t>
            </a:r>
          </a:p>
        </p:txBody>
      </p:sp>
      <p:pic>
        <p:nvPicPr>
          <p:cNvPr id="8" name="Content Placeholder 7" descr="A person standing next to a tree&#10;&#10;Description automatically generated">
            <a:extLst>
              <a:ext uri="{FF2B5EF4-FFF2-40B4-BE49-F238E27FC236}">
                <a16:creationId xmlns:a16="http://schemas.microsoft.com/office/drawing/2014/main" id="{AFA71FD9-E58B-4C8D-A03F-026D204B21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2" b="36670"/>
          <a:stretch/>
        </p:blipFill>
        <p:spPr>
          <a:xfrm>
            <a:off x="20" y="10"/>
            <a:ext cx="4471396" cy="2231126"/>
          </a:xfrm>
          <a:prstGeom prst="rect">
            <a:avLst/>
          </a:prstGeom>
        </p:spPr>
      </p:pic>
      <p:pic>
        <p:nvPicPr>
          <p:cNvPr id="11" name="Picture 10" descr="A person standing next to a palm tree&#10;&#10;Description automatically generated">
            <a:extLst>
              <a:ext uri="{FF2B5EF4-FFF2-40B4-BE49-F238E27FC236}">
                <a16:creationId xmlns:a16="http://schemas.microsoft.com/office/drawing/2014/main" id="{579ECE1F-AE24-4D39-95F2-14F1548CF6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19595" r="-4" b="13526"/>
          <a:stretch/>
        </p:blipFill>
        <p:spPr>
          <a:xfrm>
            <a:off x="20" y="2322576"/>
            <a:ext cx="4471396" cy="2212848"/>
          </a:xfrm>
          <a:prstGeom prst="rect">
            <a:avLst/>
          </a:prstGeom>
        </p:spPr>
      </p:pic>
      <p:pic>
        <p:nvPicPr>
          <p:cNvPr id="14" name="Picture 13" descr="A train traveling down train tracks near a forest&#10;&#10;Description automatically generated">
            <a:extLst>
              <a:ext uri="{FF2B5EF4-FFF2-40B4-BE49-F238E27FC236}">
                <a16:creationId xmlns:a16="http://schemas.microsoft.com/office/drawing/2014/main" id="{7399DC21-B311-49AB-BF7E-5F780BC73CF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t="17218" r="2" b="16526"/>
          <a:stretch/>
        </p:blipFill>
        <p:spPr>
          <a:xfrm>
            <a:off x="20" y="4636008"/>
            <a:ext cx="4471396" cy="2221992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6F013F5-22EB-4DCF-8985-EF669EE70F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74336" y="2435744"/>
            <a:ext cx="6729984" cy="4050792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dirty="0" err="1"/>
              <a:t>statistik</a:t>
            </a:r>
            <a:r>
              <a:rPr lang="en-US" sz="2400" dirty="0"/>
              <a:t> </a:t>
            </a:r>
            <a:r>
              <a:rPr lang="en-US" sz="2400" dirty="0" err="1"/>
              <a:t>sehingga</a:t>
            </a:r>
            <a:r>
              <a:rPr lang="en-US" sz="2400" dirty="0"/>
              <a:t> Mei 2017, </a:t>
            </a:r>
            <a:r>
              <a:rPr lang="en-US" sz="2400" dirty="0" err="1"/>
              <a:t>terdapat</a:t>
            </a:r>
            <a:r>
              <a:rPr lang="en-US" sz="2400" dirty="0"/>
              <a:t> </a:t>
            </a:r>
            <a:r>
              <a:rPr lang="en-US" sz="2400" b="1" dirty="0"/>
              <a:t>427,000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 di </a:t>
            </a:r>
            <a:r>
              <a:rPr lang="en-US" sz="2400" dirty="0" err="1"/>
              <a:t>sektor</a:t>
            </a:r>
            <a:r>
              <a:rPr lang="en-US" sz="2400" dirty="0"/>
              <a:t> </a:t>
            </a:r>
            <a:r>
              <a:rPr lang="en-US" sz="2400" dirty="0" err="1"/>
              <a:t>perladangan</a:t>
            </a:r>
            <a:r>
              <a:rPr lang="en-US" sz="2400" dirty="0"/>
              <a:t> </a:t>
            </a:r>
            <a:r>
              <a:rPr lang="en-US" sz="2400" dirty="0" err="1"/>
              <a:t>sawit</a:t>
            </a:r>
            <a:r>
              <a:rPr lang="en-US" sz="2400" dirty="0"/>
              <a:t> Malaysia, dan </a:t>
            </a:r>
            <a:r>
              <a:rPr lang="en-US" sz="2400" dirty="0" err="1"/>
              <a:t>majoritinya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asing</a:t>
            </a:r>
            <a:r>
              <a:rPr lang="en-US" sz="2400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Di Sarawak, </a:t>
            </a:r>
            <a:r>
              <a:rPr lang="en-US" sz="2400" dirty="0" err="1"/>
              <a:t>terdapat</a:t>
            </a:r>
            <a:r>
              <a:rPr lang="en-US" sz="2400" dirty="0"/>
              <a:t> </a:t>
            </a:r>
            <a:r>
              <a:rPr lang="en-US" sz="2400" dirty="0" err="1"/>
              <a:t>sejumlah</a:t>
            </a:r>
            <a:r>
              <a:rPr lang="en-US" sz="2400" dirty="0"/>
              <a:t> </a:t>
            </a:r>
            <a:r>
              <a:rPr lang="en-US" sz="2400" b="1" dirty="0"/>
              <a:t>103,778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 di </a:t>
            </a:r>
            <a:r>
              <a:rPr lang="en-US" sz="2400" dirty="0" err="1"/>
              <a:t>sektor</a:t>
            </a:r>
            <a:r>
              <a:rPr lang="en-US" sz="2400" dirty="0"/>
              <a:t> </a:t>
            </a:r>
            <a:r>
              <a:rPr lang="en-US" sz="2400" dirty="0" err="1"/>
              <a:t>sawit</a:t>
            </a:r>
            <a:r>
              <a:rPr lang="en-US" sz="2400" dirty="0"/>
              <a:t> pada </a:t>
            </a:r>
            <a:r>
              <a:rPr lang="en-US" sz="2400" dirty="0" err="1"/>
              <a:t>tahun</a:t>
            </a:r>
            <a:r>
              <a:rPr lang="en-US" sz="2400" dirty="0"/>
              <a:t> 2014. </a:t>
            </a:r>
            <a:r>
              <a:rPr lang="en-US" sz="2400" dirty="0" err="1"/>
              <a:t>Daripada</a:t>
            </a:r>
            <a:r>
              <a:rPr lang="en-US" sz="2400" dirty="0"/>
              <a:t> </a:t>
            </a:r>
            <a:r>
              <a:rPr lang="en-US" sz="2400" dirty="0" err="1"/>
              <a:t>jumlah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/>
              <a:t>, </a:t>
            </a:r>
            <a:r>
              <a:rPr lang="en-US" sz="2400" dirty="0" err="1"/>
              <a:t>seramai</a:t>
            </a:r>
            <a:r>
              <a:rPr lang="en-US" sz="2400" dirty="0"/>
              <a:t> 8,435 orang </a:t>
            </a:r>
            <a:r>
              <a:rPr lang="en-US" sz="2400" dirty="0" err="1"/>
              <a:t>bekerja</a:t>
            </a:r>
            <a:r>
              <a:rPr lang="en-US" sz="2400" dirty="0"/>
              <a:t> di </a:t>
            </a:r>
            <a:r>
              <a:rPr lang="en-US" sz="2400" dirty="0" err="1"/>
              <a:t>pejabat</a:t>
            </a:r>
            <a:r>
              <a:rPr lang="en-US" sz="2400" dirty="0"/>
              <a:t>, dan </a:t>
            </a:r>
            <a:r>
              <a:rPr lang="en-US" sz="2400" dirty="0" err="1"/>
              <a:t>seramai</a:t>
            </a:r>
            <a:r>
              <a:rPr lang="en-US" sz="2400" dirty="0"/>
              <a:t> 95,343 orang </a:t>
            </a:r>
            <a:r>
              <a:rPr lang="en-US" sz="2400" dirty="0" err="1"/>
              <a:t>bekerja</a:t>
            </a:r>
            <a:r>
              <a:rPr lang="en-US" sz="2400" dirty="0"/>
              <a:t> di </a:t>
            </a:r>
            <a:r>
              <a:rPr lang="en-US" sz="2400" dirty="0" err="1"/>
              <a:t>lapangan</a:t>
            </a:r>
            <a:r>
              <a:rPr lang="en-US" sz="2400" dirty="0"/>
              <a:t>.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lapangan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termasuklah</a:t>
            </a:r>
            <a:r>
              <a:rPr lang="en-US" sz="2400" dirty="0"/>
              <a:t> </a:t>
            </a:r>
            <a:r>
              <a:rPr lang="en-US" sz="2400" dirty="0" err="1"/>
              <a:t>mandur</a:t>
            </a:r>
            <a:r>
              <a:rPr lang="en-US" sz="2400" dirty="0"/>
              <a:t> </a:t>
            </a:r>
            <a:r>
              <a:rPr lang="en-US" sz="2400" dirty="0" err="1"/>
              <a:t>awam</a:t>
            </a:r>
            <a:r>
              <a:rPr lang="en-US" sz="2400" dirty="0"/>
              <a:t>, </a:t>
            </a:r>
            <a:r>
              <a:rPr lang="en-US" sz="2400" dirty="0" err="1"/>
              <a:t>mandur</a:t>
            </a:r>
            <a:r>
              <a:rPr lang="en-US" sz="2400" dirty="0"/>
              <a:t> </a:t>
            </a:r>
            <a:r>
              <a:rPr lang="en-US" sz="2400" dirty="0" err="1"/>
              <a:t>penuaian</a:t>
            </a:r>
            <a:r>
              <a:rPr lang="en-US" sz="2400" dirty="0"/>
              <a:t>, </a:t>
            </a:r>
            <a:r>
              <a:rPr lang="en-US" sz="2400" dirty="0" err="1"/>
              <a:t>penuai</a:t>
            </a:r>
            <a:r>
              <a:rPr lang="en-US" sz="2400" dirty="0"/>
              <a:t> dan </a:t>
            </a:r>
            <a:r>
              <a:rPr lang="en-US" sz="2400" dirty="0" err="1"/>
              <a:t>pemungut</a:t>
            </a:r>
            <a:r>
              <a:rPr lang="en-US" sz="2400" dirty="0"/>
              <a:t> FFB, </a:t>
            </a: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lapangan</a:t>
            </a:r>
            <a:r>
              <a:rPr lang="en-US" sz="2400" dirty="0"/>
              <a:t> dan </a:t>
            </a: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lapangan</a:t>
            </a:r>
            <a:r>
              <a:rPr lang="en-US" sz="2400" dirty="0"/>
              <a:t> yang lain.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1DA338-9B29-4F02-9223-A03869E89779}"/>
              </a:ext>
            </a:extLst>
          </p:cNvPr>
          <p:cNvSpPr txBox="1"/>
          <p:nvPr/>
        </p:nvSpPr>
        <p:spPr>
          <a:xfrm>
            <a:off x="2031325" y="2031081"/>
            <a:ext cx="244009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MY" sz="700">
                <a:solidFill>
                  <a:srgbClr val="FFFFFF"/>
                </a:solidFill>
                <a:hlinkClick r:id="rId3" tooltip="http://basecamppetualang.blogspot.com/2013/10/catatan-seorang-buruh-di-perkebunan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MY" sz="700">
                <a:solidFill>
                  <a:srgbClr val="FFFFFF"/>
                </a:solidFill>
              </a:rPr>
              <a:t> by Unknown Author is licensed under </a:t>
            </a:r>
            <a:r>
              <a:rPr lang="en-MY" sz="700">
                <a:solidFill>
                  <a:srgbClr val="FFFFFF"/>
                </a:solidFill>
                <a:hlinkClick r:id="rId8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MY" sz="700">
              <a:solidFill>
                <a:srgbClr val="FFFFFF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B9556D-EA86-4E05-BF9E-B4D617BC3353}"/>
              </a:ext>
            </a:extLst>
          </p:cNvPr>
          <p:cNvSpPr txBox="1"/>
          <p:nvPr/>
        </p:nvSpPr>
        <p:spPr>
          <a:xfrm>
            <a:off x="2031325" y="4335369"/>
            <a:ext cx="244009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MY" sz="700">
                <a:solidFill>
                  <a:srgbClr val="FFFFFF"/>
                </a:solidFill>
                <a:hlinkClick r:id="rId5" tooltip="https://asiapacificreport.nz/2017/03/27/environmental-damage-social-conflicts-overshadow-indonesias-palm-oil-future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MY" sz="700">
                <a:solidFill>
                  <a:srgbClr val="FFFFFF"/>
                </a:solidFill>
              </a:rPr>
              <a:t> by Unknown Author is licensed under </a:t>
            </a:r>
            <a:r>
              <a:rPr lang="en-MY" sz="700">
                <a:solidFill>
                  <a:srgbClr val="FFFFFF"/>
                </a:solidFill>
                <a:hlinkClick r:id="rId8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MY" sz="700">
              <a:solidFill>
                <a:srgbClr val="FFFFFF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BFEDC2-B626-4E7F-8950-7AF2527341E2}"/>
              </a:ext>
            </a:extLst>
          </p:cNvPr>
          <p:cNvSpPr txBox="1"/>
          <p:nvPr/>
        </p:nvSpPr>
        <p:spPr>
          <a:xfrm>
            <a:off x="2164374" y="6657945"/>
            <a:ext cx="23070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MY" sz="700">
                <a:solidFill>
                  <a:srgbClr val="FFFFFF"/>
                </a:solidFill>
                <a:hlinkClick r:id="rId7" tooltip="https://en.wikipedia.org/wiki/Sawit_Sebera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MY" sz="700">
                <a:solidFill>
                  <a:srgbClr val="FFFFFF"/>
                </a:solidFill>
              </a:rPr>
              <a:t> by Unknown Author is licensed under </a:t>
            </a:r>
            <a:r>
              <a:rPr lang="en-MY" sz="700">
                <a:solidFill>
                  <a:srgbClr val="FFFFFF"/>
                </a:solidFill>
                <a:hlinkClick r:id="rId9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MY" sz="700">
              <a:solidFill>
                <a:srgbClr val="FFFFFF"/>
              </a:solidFill>
            </a:endParaRP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A5F793D4-702F-4DED-8615-80634A15F42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32" b="23650"/>
          <a:stretch/>
        </p:blipFill>
        <p:spPr>
          <a:xfrm>
            <a:off x="10996373" y="6498000"/>
            <a:ext cx="1195607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871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560AFAAC-EA6C-45A9-9E03-C9C9F0193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Placeholder 21" descr="A group of people standing next to a palm tree&#10;&#10;Description automatically generated">
            <a:extLst>
              <a:ext uri="{FF2B5EF4-FFF2-40B4-BE49-F238E27FC236}">
                <a16:creationId xmlns:a16="http://schemas.microsoft.com/office/drawing/2014/main" id="{C4710F92-E59C-4FB8-AB7B-A8F65ADB056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4430" r="14429" b="-1"/>
          <a:stretch/>
        </p:blipFill>
        <p:spPr>
          <a:xfrm>
            <a:off x="4883022" y="10"/>
            <a:ext cx="7308978" cy="6857990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30" name="Freeform: Shape 29">
            <a:extLst>
              <a:ext uri="{FF2B5EF4-FFF2-40B4-BE49-F238E27FC236}">
                <a16:creationId xmlns:a16="http://schemas.microsoft.com/office/drawing/2014/main" id="{83549E37-C86B-4401-90BD-D8BF83859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3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3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3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3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2" name="Freeform: Shape 31">
            <a:extLst>
              <a:ext uri="{FF2B5EF4-FFF2-40B4-BE49-F238E27FC236}">
                <a16:creationId xmlns:a16="http://schemas.microsoft.com/office/drawing/2014/main" id="{8A17784E-76D8-4521-A77D-0D2EBB9230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6857" cy="6858000"/>
          </a:xfrm>
          <a:custGeom>
            <a:avLst/>
            <a:gdLst>
              <a:gd name="connsiteX0" fmla="*/ 0 w 6086857"/>
              <a:gd name="connsiteY0" fmla="*/ 0 h 6858000"/>
              <a:gd name="connsiteX1" fmla="*/ 4873879 w 6086857"/>
              <a:gd name="connsiteY1" fmla="*/ 0 h 6858000"/>
              <a:gd name="connsiteX2" fmla="*/ 4936862 w 6086857"/>
              <a:gd name="connsiteY2" fmla="*/ 69271 h 6858000"/>
              <a:gd name="connsiteX3" fmla="*/ 6086857 w 6086857"/>
              <a:gd name="connsiteY3" fmla="*/ 3429000 h 6858000"/>
              <a:gd name="connsiteX4" fmla="*/ 4936862 w 6086857"/>
              <a:gd name="connsiteY4" fmla="*/ 6788730 h 6858000"/>
              <a:gd name="connsiteX5" fmla="*/ 4873879 w 6086857"/>
              <a:gd name="connsiteY5" fmla="*/ 6858000 h 6858000"/>
              <a:gd name="connsiteX6" fmla="*/ 0 w 608685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6857" h="6858000">
                <a:moveTo>
                  <a:pt x="0" y="0"/>
                </a:moveTo>
                <a:lnTo>
                  <a:pt x="4873879" y="0"/>
                </a:lnTo>
                <a:lnTo>
                  <a:pt x="4936862" y="69271"/>
                </a:lnTo>
                <a:cubicBezTo>
                  <a:pt x="5647388" y="929100"/>
                  <a:pt x="6086857" y="2116944"/>
                  <a:pt x="6086857" y="3429000"/>
                </a:cubicBezTo>
                <a:cubicBezTo>
                  <a:pt x="6086857" y="4741056"/>
                  <a:pt x="5647388" y="5928900"/>
                  <a:pt x="4936862" y="6788730"/>
                </a:cubicBezTo>
                <a:lnTo>
                  <a:pt x="487387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970B0DE-7007-41AD-ADFA-68D108979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04" y="485775"/>
            <a:ext cx="4992624" cy="161429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ISU-ISU DI SEKTOR PERLADANGAN KELAPA SAWIT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0036C6B-F09C-4EAB-AE02-8D056EE748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24325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C8D5885-2804-4D3C-BE31-902E4D32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769" y="2195336"/>
            <a:ext cx="49834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A91249-941F-4760-A073-B06393709A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4904" y="2522949"/>
            <a:ext cx="5065776" cy="3977864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 err="1"/>
              <a:t>Buruh</a:t>
            </a:r>
            <a:r>
              <a:rPr lang="en-US" sz="2400" dirty="0"/>
              <a:t> </a:t>
            </a:r>
            <a:r>
              <a:rPr lang="en-US" sz="2400" dirty="0" err="1"/>
              <a:t>kanak-kanak</a:t>
            </a:r>
            <a:r>
              <a:rPr lang="en-US" sz="2400" dirty="0"/>
              <a:t> dan </a:t>
            </a:r>
            <a:r>
              <a:rPr lang="en-US" sz="2400" dirty="0" err="1"/>
              <a:t>keluarga</a:t>
            </a:r>
            <a:r>
              <a:rPr lang="en-US" sz="2400" dirty="0"/>
              <a:t>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 err="1"/>
              <a:t>Kekurangan</a:t>
            </a:r>
            <a:r>
              <a:rPr lang="en-US" sz="2400" dirty="0"/>
              <a:t> </a:t>
            </a:r>
            <a:r>
              <a:rPr lang="en-US" sz="2400" dirty="0" err="1"/>
              <a:t>Peralatan</a:t>
            </a:r>
            <a:r>
              <a:rPr lang="en-US" sz="2400" dirty="0"/>
              <a:t> </a:t>
            </a:r>
            <a:r>
              <a:rPr lang="en-US" sz="2400" dirty="0" err="1"/>
              <a:t>Perlindungan</a:t>
            </a:r>
            <a:r>
              <a:rPr lang="en-US" sz="2400" dirty="0"/>
              <a:t> </a:t>
            </a:r>
            <a:r>
              <a:rPr lang="en-US" sz="2400" dirty="0" err="1"/>
              <a:t>Diri</a:t>
            </a:r>
            <a:r>
              <a:rPr lang="en-US" sz="2400" dirty="0"/>
              <a:t> (PPE)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 err="1"/>
              <a:t>Struktur</a:t>
            </a:r>
            <a:r>
              <a:rPr lang="en-US" sz="2400" dirty="0"/>
              <a:t> </a:t>
            </a:r>
            <a:r>
              <a:rPr lang="en-US" sz="2400" dirty="0" err="1"/>
              <a:t>bayaran</a:t>
            </a:r>
            <a:r>
              <a:rPr lang="en-US" sz="2400" dirty="0"/>
              <a:t>/</a:t>
            </a:r>
            <a:r>
              <a:rPr lang="en-US" sz="2400" dirty="0" err="1"/>
              <a:t>gaji</a:t>
            </a:r>
            <a:r>
              <a:rPr lang="en-US" sz="2400" dirty="0"/>
              <a:t> yang </a:t>
            </a:r>
            <a:r>
              <a:rPr lang="en-US" sz="2400" dirty="0" err="1"/>
              <a:t>kurang</a:t>
            </a:r>
            <a:r>
              <a:rPr lang="en-US" sz="2400" dirty="0"/>
              <a:t> </a:t>
            </a:r>
            <a:r>
              <a:rPr lang="en-US" sz="2400" dirty="0" err="1"/>
              <a:t>difahami</a:t>
            </a:r>
            <a:r>
              <a:rPr lang="en-US" sz="2400" dirty="0"/>
              <a:t> yang </a:t>
            </a:r>
            <a:r>
              <a:rPr lang="en-US" sz="2400" dirty="0" err="1"/>
              <a:t>boleh</a:t>
            </a:r>
            <a:r>
              <a:rPr lang="en-US" sz="2400" dirty="0"/>
              <a:t> </a:t>
            </a:r>
            <a:r>
              <a:rPr lang="en-US" sz="2400" dirty="0" err="1"/>
              <a:t>menyebabkan</a:t>
            </a:r>
            <a:r>
              <a:rPr lang="en-US" sz="2400" dirty="0"/>
              <a:t> </a:t>
            </a:r>
            <a:r>
              <a:rPr lang="en-US" sz="2400" dirty="0" err="1"/>
              <a:t>penyelewengan</a:t>
            </a:r>
            <a:r>
              <a:rPr lang="en-US" sz="2400" dirty="0"/>
              <a:t> </a:t>
            </a:r>
            <a:r>
              <a:rPr lang="en-US" sz="2400" dirty="0" err="1"/>
              <a:t>daripada</a:t>
            </a:r>
            <a:r>
              <a:rPr lang="en-US" sz="2400" dirty="0"/>
              <a:t> </a:t>
            </a:r>
            <a:r>
              <a:rPr lang="en-US" sz="2400" dirty="0" err="1"/>
              <a:t>pihak</a:t>
            </a:r>
            <a:r>
              <a:rPr lang="en-US" sz="2400" dirty="0"/>
              <a:t> </a:t>
            </a:r>
            <a:r>
              <a:rPr lang="en-US" sz="2400" dirty="0" err="1"/>
              <a:t>syarikat</a:t>
            </a:r>
            <a:endParaRPr lang="en-US" sz="24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 err="1"/>
              <a:t>Kebersihan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terjaga</a:t>
            </a:r>
            <a:r>
              <a:rPr lang="en-US" sz="2400" dirty="0"/>
              <a:t> dan </a:t>
            </a:r>
            <a:r>
              <a:rPr lang="en-US" sz="2400" dirty="0" err="1"/>
              <a:t>kemudahan</a:t>
            </a:r>
            <a:r>
              <a:rPr lang="en-US" sz="2400" dirty="0"/>
              <a:t> </a:t>
            </a:r>
            <a:r>
              <a:rPr lang="en-US" sz="2400" dirty="0" err="1"/>
              <a:t>tempat</a:t>
            </a:r>
            <a:r>
              <a:rPr lang="en-US" sz="2400" dirty="0"/>
              <a:t> </a:t>
            </a:r>
            <a:r>
              <a:rPr lang="en-US" sz="2400" dirty="0" err="1"/>
              <a:t>tinggal</a:t>
            </a:r>
            <a:r>
              <a:rPr lang="en-US" sz="2400" dirty="0"/>
              <a:t> yang </a:t>
            </a:r>
            <a:r>
              <a:rPr lang="en-US" sz="2400" dirty="0" err="1"/>
              <a:t>serba</a:t>
            </a:r>
            <a:r>
              <a:rPr lang="en-US" sz="2400" dirty="0"/>
              <a:t> </a:t>
            </a:r>
            <a:r>
              <a:rPr lang="en-US" sz="2400" dirty="0" err="1"/>
              <a:t>kekurangan</a:t>
            </a:r>
            <a:endParaRPr lang="en-US" sz="24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Passport </a:t>
            </a: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disimpan</a:t>
            </a:r>
            <a:r>
              <a:rPr lang="en-US" sz="2400" dirty="0"/>
              <a:t> oleh </a:t>
            </a:r>
            <a:r>
              <a:rPr lang="en-US" sz="2400" dirty="0" err="1"/>
              <a:t>majikan</a:t>
            </a:r>
            <a:r>
              <a:rPr lang="en-US" sz="2400" dirty="0"/>
              <a:t> yang </a:t>
            </a:r>
            <a:r>
              <a:rPr lang="en-US" sz="2400" dirty="0" err="1"/>
              <a:t>kononnya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‘</a:t>
            </a:r>
            <a:r>
              <a:rPr lang="en-US" sz="2400" dirty="0" err="1"/>
              <a:t>keselamatan</a:t>
            </a:r>
            <a:r>
              <a:rPr lang="en-US" sz="2400" dirty="0"/>
              <a:t>’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Syarikat </a:t>
            </a:r>
            <a:r>
              <a:rPr lang="en-US" sz="2400" dirty="0" err="1"/>
              <a:t>mengambil</a:t>
            </a:r>
            <a:r>
              <a:rPr lang="en-US" sz="2400" dirty="0"/>
              <a:t> </a:t>
            </a:r>
            <a:r>
              <a:rPr lang="en-US" sz="2400" dirty="0" err="1"/>
              <a:t>kesempatan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kontrak</a:t>
            </a:r>
            <a:r>
              <a:rPr lang="en-US" sz="2400" dirty="0"/>
              <a:t> </a:t>
            </a:r>
            <a:r>
              <a:rPr lang="en-US" sz="2400" dirty="0" err="1"/>
              <a:t>jangka</a:t>
            </a:r>
            <a:r>
              <a:rPr lang="en-US" sz="2400" dirty="0"/>
              <a:t> </a:t>
            </a:r>
            <a:r>
              <a:rPr lang="en-US" sz="2400" dirty="0" err="1"/>
              <a:t>pendek</a:t>
            </a:r>
            <a:r>
              <a:rPr lang="en-US" sz="2400" dirty="0"/>
              <a:t> </a:t>
            </a:r>
            <a:r>
              <a:rPr lang="en-US" sz="2400" dirty="0" err="1"/>
              <a:t>tetap</a:t>
            </a:r>
            <a:r>
              <a:rPr lang="en-US" sz="2400" dirty="0"/>
              <a:t> dan </a:t>
            </a:r>
            <a:r>
              <a:rPr lang="en-US" sz="2400" dirty="0" err="1"/>
              <a:t>buruh</a:t>
            </a:r>
            <a:r>
              <a:rPr lang="en-US" sz="2400" dirty="0"/>
              <a:t> </a:t>
            </a:r>
            <a:r>
              <a:rPr lang="en-US" sz="2400" dirty="0" err="1"/>
              <a:t>sambilan</a:t>
            </a:r>
            <a:endParaRPr lang="en-US" sz="24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4A22223-DFD5-4FF7-A7F2-C0BD8E2EC8DA}"/>
              </a:ext>
            </a:extLst>
          </p:cNvPr>
          <p:cNvSpPr txBox="1"/>
          <p:nvPr/>
        </p:nvSpPr>
        <p:spPr>
          <a:xfrm>
            <a:off x="9751909" y="6657945"/>
            <a:ext cx="244009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MY" sz="700">
                <a:solidFill>
                  <a:srgbClr val="FFFFFF"/>
                </a:solidFill>
                <a:hlinkClick r:id="rId3" tooltip="http://basecamppetualang.blogspot.com/2013/10/catatan-seorang-buruh-di-perkebunan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MY" sz="700">
                <a:solidFill>
                  <a:srgbClr val="FFFFFF"/>
                </a:solidFill>
              </a:rPr>
              <a:t> by Unknown Author is licensed under </a:t>
            </a:r>
            <a:r>
              <a:rPr lang="en-MY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MY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646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25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A532D6-56E5-4CCB-BBD8-9DB46709E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26518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6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Prinsip</a:t>
            </a:r>
            <a:r>
              <a:rPr lang="en-US" sz="36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6 RSPO: </a:t>
            </a:r>
            <a:r>
              <a:rPr lang="en-US" sz="36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Menghormati</a:t>
            </a:r>
            <a:r>
              <a:rPr lang="en-US" sz="36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Hak-Hak</a:t>
            </a:r>
            <a:r>
              <a:rPr lang="en-US" sz="36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Pekerja</a:t>
            </a:r>
            <a:r>
              <a:rPr lang="en-US" sz="36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9" name="Picture 8" descr="A person standing next to a palm tree&#10;&#10;Description automatically generated">
            <a:extLst>
              <a:ext uri="{FF2B5EF4-FFF2-40B4-BE49-F238E27FC236}">
                <a16:creationId xmlns:a16="http://schemas.microsoft.com/office/drawing/2014/main" id="{E095FFFB-F20E-45C5-A3BC-88F13FCA10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9753" r="2" b="1371"/>
          <a:stretch/>
        </p:blipFill>
        <p:spPr>
          <a:xfrm>
            <a:off x="-2" y="10"/>
            <a:ext cx="5779884" cy="3428990"/>
          </a:xfrm>
          <a:prstGeom prst="rect">
            <a:avLst/>
          </a:prstGeom>
        </p:spPr>
      </p:pic>
      <p:grpSp>
        <p:nvGrpSpPr>
          <p:cNvPr id="37" name="Group 27">
            <a:extLst>
              <a:ext uri="{FF2B5EF4-FFF2-40B4-BE49-F238E27FC236}">
                <a16:creationId xmlns:a16="http://schemas.microsoft.com/office/drawing/2014/main" id="{07EAA094-9CF6-4695-958A-33D9BCAA9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" y="713128"/>
            <a:ext cx="1068867" cy="2126625"/>
            <a:chOff x="10918968" y="713127"/>
            <a:chExt cx="1273032" cy="2532832"/>
          </a:xfrm>
        </p:grpSpPr>
        <p:sp>
          <p:nvSpPr>
            <p:cNvPr id="38" name="Rectangle 28">
              <a:extLst>
                <a:ext uri="{FF2B5EF4-FFF2-40B4-BE49-F238E27FC236}">
                  <a16:creationId xmlns:a16="http://schemas.microsoft.com/office/drawing/2014/main" id="{2E80C965-DB6D-4F81-9E9E-B027384D0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Isosceles Triangle 29">
              <a:extLst>
                <a:ext uri="{FF2B5EF4-FFF2-40B4-BE49-F238E27FC236}">
                  <a16:creationId xmlns:a16="http://schemas.microsoft.com/office/drawing/2014/main" id="{A580F890-B085-4E95-96AA-55AEBEC5CE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6" name="Picture Placeholder 5" descr="A picture containing building, ceiling, train, snow&#10;&#10;Description automatically generated">
            <a:extLst>
              <a:ext uri="{FF2B5EF4-FFF2-40B4-BE49-F238E27FC236}">
                <a16:creationId xmlns:a16="http://schemas.microsoft.com/office/drawing/2014/main" id="{B8D128B6-6F43-4E54-88ED-9AC8C2F78BF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3632" r="-1" b="17265"/>
          <a:stretch/>
        </p:blipFill>
        <p:spPr>
          <a:xfrm>
            <a:off x="-2" y="3429000"/>
            <a:ext cx="5779884" cy="3429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88832-6E3E-48A2-8A1D-6F7B69A83E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12120" y="1825845"/>
            <a:ext cx="5136412" cy="4393982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RSPO </a:t>
            </a:r>
            <a:r>
              <a:rPr lang="en-US" sz="2400" dirty="0" err="1"/>
              <a:t>melarang</a:t>
            </a:r>
            <a:r>
              <a:rPr lang="en-US" sz="2400" dirty="0"/>
              <a:t> </a:t>
            </a:r>
            <a:r>
              <a:rPr lang="en-US" sz="2400" dirty="0" err="1"/>
              <a:t>segala</a:t>
            </a:r>
            <a:r>
              <a:rPr lang="en-US" sz="2400" dirty="0"/>
              <a:t> </a:t>
            </a:r>
            <a:r>
              <a:rPr lang="en-US" sz="2400" dirty="0" err="1"/>
              <a:t>bentuk</a:t>
            </a:r>
            <a:r>
              <a:rPr lang="en-US" sz="2400" dirty="0"/>
              <a:t> </a:t>
            </a:r>
            <a:r>
              <a:rPr lang="en-US" sz="2400" dirty="0" err="1"/>
              <a:t>diskriminasi</a:t>
            </a:r>
            <a:endParaRPr lang="en-US" sz="24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 err="1"/>
              <a:t>Gaji</a:t>
            </a:r>
            <a:r>
              <a:rPr lang="en-US" sz="2400" dirty="0"/>
              <a:t> </a:t>
            </a:r>
            <a:r>
              <a:rPr lang="en-US" sz="2400" dirty="0" err="1"/>
              <a:t>mestilah</a:t>
            </a:r>
            <a:r>
              <a:rPr lang="en-US" sz="2400" dirty="0"/>
              <a:t> </a:t>
            </a:r>
            <a:r>
              <a:rPr lang="en-US" sz="2400" dirty="0" err="1"/>
              <a:t>adil</a:t>
            </a:r>
            <a:r>
              <a:rPr lang="en-US" sz="2400" dirty="0"/>
              <a:t> dengan </a:t>
            </a:r>
            <a:r>
              <a:rPr lang="en-US" sz="2400" dirty="0" err="1"/>
              <a:t>kerja</a:t>
            </a:r>
            <a:r>
              <a:rPr lang="en-US" sz="2400" dirty="0"/>
              <a:t> yang </a:t>
            </a:r>
            <a:r>
              <a:rPr lang="en-US" sz="2400" dirty="0" err="1"/>
              <a:t>ditawarkan</a:t>
            </a:r>
            <a:endParaRPr lang="en-US" sz="24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bebas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menyertai</a:t>
            </a:r>
            <a:r>
              <a:rPr lang="en-US" sz="2400" dirty="0"/>
              <a:t> </a:t>
            </a:r>
            <a:r>
              <a:rPr lang="en-US" sz="2400" dirty="0" err="1"/>
              <a:t>kesatuan</a:t>
            </a:r>
            <a:r>
              <a:rPr lang="en-US" sz="2400" dirty="0"/>
              <a:t>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 err="1"/>
              <a:t>Tiada</a:t>
            </a:r>
            <a:r>
              <a:rPr lang="en-US" sz="2400" dirty="0"/>
              <a:t> </a:t>
            </a:r>
            <a:r>
              <a:rPr lang="en-US" sz="2400" dirty="0" err="1"/>
              <a:t>buruh</a:t>
            </a:r>
            <a:r>
              <a:rPr lang="en-US" sz="2400" dirty="0"/>
              <a:t> </a:t>
            </a:r>
            <a:r>
              <a:rPr lang="en-US" sz="2400" dirty="0" err="1"/>
              <a:t>kanak-kanak</a:t>
            </a:r>
            <a:r>
              <a:rPr lang="en-US" sz="2400" dirty="0"/>
              <a:t>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berhak</a:t>
            </a:r>
            <a:r>
              <a:rPr lang="en-US" sz="2400" dirty="0"/>
              <a:t> </a:t>
            </a:r>
            <a:r>
              <a:rPr lang="en-US" sz="2400" dirty="0" err="1"/>
              <a:t>berkeluarga</a:t>
            </a:r>
            <a:r>
              <a:rPr lang="en-US" sz="2400" dirty="0"/>
              <a:t>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 err="1"/>
              <a:t>Tiada</a:t>
            </a:r>
            <a:r>
              <a:rPr lang="en-US" sz="2400" dirty="0"/>
              <a:t> </a:t>
            </a:r>
            <a:r>
              <a:rPr lang="en-US" sz="2400" dirty="0" err="1"/>
              <a:t>buruh</a:t>
            </a:r>
            <a:r>
              <a:rPr lang="en-US" sz="2400" dirty="0"/>
              <a:t> </a:t>
            </a:r>
            <a:r>
              <a:rPr lang="en-US" sz="2400" dirty="0" err="1"/>
              <a:t>paksa</a:t>
            </a:r>
            <a:r>
              <a:rPr lang="en-US" sz="2400" dirty="0"/>
              <a:t>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 err="1"/>
              <a:t>Tempat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selamat</a:t>
            </a:r>
            <a:r>
              <a:rPr lang="en-US" sz="2400" dirty="0"/>
              <a:t> dan </a:t>
            </a:r>
            <a:r>
              <a:rPr lang="en-US" sz="2400" dirty="0" err="1"/>
              <a:t>bersih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endParaRPr lang="en-US" sz="2400" dirty="0"/>
          </a:p>
        </p:txBody>
      </p:sp>
      <p:sp>
        <p:nvSpPr>
          <p:cNvPr id="40" name="Isosceles Triangle 31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067618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33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27850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036CFE-F2C7-46EF-9010-477B38617575}"/>
              </a:ext>
            </a:extLst>
          </p:cNvPr>
          <p:cNvSpPr txBox="1"/>
          <p:nvPr/>
        </p:nvSpPr>
        <p:spPr>
          <a:xfrm>
            <a:off x="3472840" y="6657945"/>
            <a:ext cx="23070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MY" sz="700">
                <a:solidFill>
                  <a:srgbClr val="FFFFFF"/>
                </a:solidFill>
                <a:hlinkClick r:id="rId5" tooltip="https://en.wikipedia.org/wiki/Sawit_Sebera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MY" sz="700">
                <a:solidFill>
                  <a:srgbClr val="FFFFFF"/>
                </a:solidFill>
              </a:rPr>
              <a:t> by Unknown Author is licensed under </a:t>
            </a:r>
            <a:r>
              <a:rPr lang="en-MY" sz="700">
                <a:solidFill>
                  <a:srgbClr val="FFFFFF"/>
                </a:solidFill>
                <a:hlinkClick r:id="rId6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MY" sz="700">
              <a:solidFill>
                <a:srgbClr val="FFFFFF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13012E-DDBB-4229-9F48-A474A79DD0E5}"/>
              </a:ext>
            </a:extLst>
          </p:cNvPr>
          <p:cNvSpPr txBox="1"/>
          <p:nvPr/>
        </p:nvSpPr>
        <p:spPr>
          <a:xfrm>
            <a:off x="3339791" y="3228945"/>
            <a:ext cx="244009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MY" sz="700">
                <a:solidFill>
                  <a:srgbClr val="FFFFFF"/>
                </a:solidFill>
                <a:hlinkClick r:id="rId3" tooltip="https://lakilakibaru.or.id/mesuji-pertautan-kapitalisme-maskulinitas-hegemonik-dan-kekerasan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MY" sz="700">
                <a:solidFill>
                  <a:srgbClr val="FFFFFF"/>
                </a:solidFill>
              </a:rPr>
              <a:t> by Unknown Author is licensed under </a:t>
            </a:r>
            <a:r>
              <a:rPr lang="en-MY" sz="700">
                <a:solidFill>
                  <a:srgbClr val="FFFFFF"/>
                </a:solidFill>
                <a:hlinkClick r:id="rId7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MY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679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7" name="Rectangle 49">
            <a:extLst>
              <a:ext uri="{FF2B5EF4-FFF2-40B4-BE49-F238E27FC236}">
                <a16:creationId xmlns:a16="http://schemas.microsoft.com/office/drawing/2014/main" id="{7D5D2E51-A652-4FCB-ADE3-8974F2723C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8" name="Freeform: Shape 51">
            <a:extLst>
              <a:ext uri="{FF2B5EF4-FFF2-40B4-BE49-F238E27FC236}">
                <a16:creationId xmlns:a16="http://schemas.microsoft.com/office/drawing/2014/main" id="{08E18253-076D-4D89-968E-FCD8887E2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096002" cy="6858000"/>
          </a:xfrm>
          <a:custGeom>
            <a:avLst/>
            <a:gdLst>
              <a:gd name="connsiteX0" fmla="*/ 0 w 6096002"/>
              <a:gd name="connsiteY0" fmla="*/ 0 h 6858000"/>
              <a:gd name="connsiteX1" fmla="*/ 4885967 w 6096002"/>
              <a:gd name="connsiteY1" fmla="*/ 0 h 6858000"/>
              <a:gd name="connsiteX2" fmla="*/ 4946007 w 6096002"/>
              <a:gd name="connsiteY2" fmla="*/ 69271 h 6858000"/>
              <a:gd name="connsiteX3" fmla="*/ 6096002 w 6096002"/>
              <a:gd name="connsiteY3" fmla="*/ 3429000 h 6858000"/>
              <a:gd name="connsiteX4" fmla="*/ 4946007 w 6096002"/>
              <a:gd name="connsiteY4" fmla="*/ 6788730 h 6858000"/>
              <a:gd name="connsiteX5" fmla="*/ 4885967 w 6096002"/>
              <a:gd name="connsiteY5" fmla="*/ 6858000 h 6858000"/>
              <a:gd name="connsiteX6" fmla="*/ 0 w 609600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2" h="6858000">
                <a:moveTo>
                  <a:pt x="0" y="0"/>
                </a:moveTo>
                <a:lnTo>
                  <a:pt x="4885967" y="0"/>
                </a:lnTo>
                <a:lnTo>
                  <a:pt x="4946007" y="69271"/>
                </a:lnTo>
                <a:cubicBezTo>
                  <a:pt x="5656533" y="929100"/>
                  <a:pt x="6096002" y="2116944"/>
                  <a:pt x="6096002" y="3429000"/>
                </a:cubicBezTo>
                <a:cubicBezTo>
                  <a:pt x="6096002" y="4741056"/>
                  <a:pt x="5656533" y="5928900"/>
                  <a:pt x="4946007" y="6788730"/>
                </a:cubicBezTo>
                <a:lnTo>
                  <a:pt x="4885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54" name="Freeform: Shape 53">
            <a:extLst>
              <a:ext uri="{FF2B5EF4-FFF2-40B4-BE49-F238E27FC236}">
                <a16:creationId xmlns:a16="http://schemas.microsoft.com/office/drawing/2014/main" id="{F6EBCC24-DE3B-4BAD-9624-83E1C2D66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5370" cy="6858000"/>
          </a:xfrm>
          <a:custGeom>
            <a:avLst/>
            <a:gdLst>
              <a:gd name="connsiteX0" fmla="*/ 0 w 6085370"/>
              <a:gd name="connsiteY0" fmla="*/ 0 h 6858000"/>
              <a:gd name="connsiteX1" fmla="*/ 4875335 w 6085370"/>
              <a:gd name="connsiteY1" fmla="*/ 0 h 6858000"/>
              <a:gd name="connsiteX2" fmla="*/ 4935375 w 6085370"/>
              <a:gd name="connsiteY2" fmla="*/ 69271 h 6858000"/>
              <a:gd name="connsiteX3" fmla="*/ 6085370 w 6085370"/>
              <a:gd name="connsiteY3" fmla="*/ 3429000 h 6858000"/>
              <a:gd name="connsiteX4" fmla="*/ 4935375 w 6085370"/>
              <a:gd name="connsiteY4" fmla="*/ 6788730 h 6858000"/>
              <a:gd name="connsiteX5" fmla="*/ 4875335 w 6085370"/>
              <a:gd name="connsiteY5" fmla="*/ 6858000 h 6858000"/>
              <a:gd name="connsiteX6" fmla="*/ 0 w 60853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5370" h="6858000">
                <a:moveTo>
                  <a:pt x="0" y="0"/>
                </a:moveTo>
                <a:lnTo>
                  <a:pt x="4875335" y="0"/>
                </a:lnTo>
                <a:lnTo>
                  <a:pt x="4935375" y="69271"/>
                </a:lnTo>
                <a:cubicBezTo>
                  <a:pt x="5645901" y="929100"/>
                  <a:pt x="6085370" y="2116944"/>
                  <a:pt x="6085370" y="3429000"/>
                </a:cubicBezTo>
                <a:cubicBezTo>
                  <a:pt x="6085370" y="4741056"/>
                  <a:pt x="5645901" y="5928900"/>
                  <a:pt x="4935375" y="6788730"/>
                </a:cubicBezTo>
                <a:lnTo>
                  <a:pt x="487533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6CFBFB05-B1D8-4064-88F2-E359454E1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859536"/>
            <a:ext cx="4837176" cy="124358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Perlindungan</a:t>
            </a:r>
            <a:r>
              <a:rPr lang="en-US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Antarabangsa</a:t>
            </a:r>
            <a:endParaRPr lang="en-US" sz="3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9" name="Rectangle 55">
            <a:extLst>
              <a:ext uri="{FF2B5EF4-FFF2-40B4-BE49-F238E27FC236}">
                <a16:creationId xmlns:a16="http://schemas.microsoft.com/office/drawing/2014/main" id="{8C07AF1D-AB44-447B-BC2F-DBECCC06C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FCD70E2-BD62-41E4-975D-E58B07928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185062"/>
            <a:ext cx="49834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C23F26D-13CC-45D6-8182-F210BCB9E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8912" y="2514600"/>
            <a:ext cx="4837176" cy="3910774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RSPO dan </a:t>
            </a:r>
            <a:r>
              <a:rPr lang="en-US" sz="2400" dirty="0" err="1"/>
              <a:t>ahli-ahlinya</a:t>
            </a:r>
            <a:r>
              <a:rPr lang="en-US" sz="2400" dirty="0"/>
              <a:t> </a:t>
            </a:r>
            <a:r>
              <a:rPr lang="en-US" sz="2400" dirty="0" err="1"/>
              <a:t>mengiktiraf</a:t>
            </a:r>
            <a:r>
              <a:rPr lang="en-US" sz="2400" dirty="0"/>
              <a:t> dan </a:t>
            </a:r>
            <a:r>
              <a:rPr lang="en-US" sz="2400" dirty="0" err="1"/>
              <a:t>menyokong</a:t>
            </a:r>
            <a:r>
              <a:rPr lang="en-US" sz="2400" dirty="0"/>
              <a:t> </a:t>
            </a:r>
            <a:r>
              <a:rPr lang="en-US" sz="2400" b="1" dirty="0" err="1"/>
              <a:t>Perisytiharan</a:t>
            </a:r>
            <a:r>
              <a:rPr lang="en-US" sz="2400" b="1" dirty="0"/>
              <a:t> </a:t>
            </a:r>
            <a:r>
              <a:rPr lang="en-US" sz="2400" b="1" dirty="0" err="1"/>
              <a:t>Hak</a:t>
            </a:r>
            <a:r>
              <a:rPr lang="en-US" sz="2400" b="1" dirty="0"/>
              <a:t> </a:t>
            </a:r>
            <a:r>
              <a:rPr lang="en-US" sz="2400" b="1" dirty="0" err="1"/>
              <a:t>Asasi</a:t>
            </a:r>
            <a:r>
              <a:rPr lang="en-US" sz="2400" b="1" dirty="0"/>
              <a:t> </a:t>
            </a:r>
            <a:r>
              <a:rPr lang="en-US" sz="2400" b="1" dirty="0" err="1"/>
              <a:t>Manusia</a:t>
            </a:r>
            <a:r>
              <a:rPr lang="en-US" sz="2400" b="1" dirty="0"/>
              <a:t> </a:t>
            </a:r>
            <a:r>
              <a:rPr lang="en-US" sz="2400" b="1" dirty="0" err="1"/>
              <a:t>Sejagat</a:t>
            </a:r>
            <a:r>
              <a:rPr lang="en-US" sz="2400" b="1" dirty="0"/>
              <a:t> (UDHR) </a:t>
            </a:r>
            <a:r>
              <a:rPr lang="en-US" sz="2400" dirty="0"/>
              <a:t>oleh </a:t>
            </a:r>
            <a:r>
              <a:rPr lang="en-US" sz="2400" dirty="0" err="1"/>
              <a:t>Pertubuhan</a:t>
            </a:r>
            <a:r>
              <a:rPr lang="en-US" sz="2400" dirty="0"/>
              <a:t> </a:t>
            </a:r>
            <a:r>
              <a:rPr lang="en-US" sz="2400" dirty="0" err="1"/>
              <a:t>Bangsa-Bangsa</a:t>
            </a:r>
            <a:r>
              <a:rPr lang="en-US" sz="2400" dirty="0"/>
              <a:t> Bersatu (PBB) dan </a:t>
            </a:r>
            <a:r>
              <a:rPr lang="en-US" sz="2400" b="1" dirty="0" err="1"/>
              <a:t>Pertubuhan</a:t>
            </a:r>
            <a:r>
              <a:rPr lang="en-US" sz="2400" b="1" dirty="0"/>
              <a:t> </a:t>
            </a:r>
            <a:r>
              <a:rPr lang="en-US" sz="2400" b="1" dirty="0" err="1"/>
              <a:t>Buruh</a:t>
            </a:r>
            <a:r>
              <a:rPr lang="en-US" sz="2400" b="1" dirty="0"/>
              <a:t> </a:t>
            </a:r>
            <a:r>
              <a:rPr lang="en-US" sz="2400" b="1" dirty="0" err="1"/>
              <a:t>Antarabangsa</a:t>
            </a:r>
            <a:r>
              <a:rPr lang="en-US" sz="2400" b="1" dirty="0"/>
              <a:t> (ILO).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 err="1"/>
              <a:t>Sejurus</a:t>
            </a:r>
            <a:r>
              <a:rPr lang="en-US" sz="2400" dirty="0"/>
              <a:t> dengan </a:t>
            </a:r>
            <a:r>
              <a:rPr lang="en-US" sz="2400" dirty="0" err="1"/>
              <a:t>itu</a:t>
            </a:r>
            <a:r>
              <a:rPr lang="en-US" sz="2400" dirty="0"/>
              <a:t>, RSPO </a:t>
            </a:r>
            <a:r>
              <a:rPr lang="en-US" sz="2400" dirty="0" err="1"/>
              <a:t>berusaha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memastikan</a:t>
            </a:r>
            <a:r>
              <a:rPr lang="en-US" sz="2400" dirty="0"/>
              <a:t> </a:t>
            </a:r>
            <a:r>
              <a:rPr lang="en-US" sz="2400" dirty="0" err="1"/>
              <a:t>tanggungjawab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menjaga</a:t>
            </a:r>
            <a:r>
              <a:rPr lang="en-US" sz="2400" dirty="0"/>
              <a:t> </a:t>
            </a:r>
            <a:r>
              <a:rPr lang="en-US" sz="2400" dirty="0" err="1"/>
              <a:t>kebajikan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termasuklah</a:t>
            </a:r>
            <a:r>
              <a:rPr lang="en-US" sz="2400" dirty="0"/>
              <a:t> </a:t>
            </a:r>
            <a:r>
              <a:rPr lang="en-US" sz="2400" dirty="0" err="1"/>
              <a:t>tempat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dan </a:t>
            </a:r>
            <a:r>
              <a:rPr lang="en-US" sz="2400" dirty="0" err="1"/>
              <a:t>tempat</a:t>
            </a:r>
            <a:r>
              <a:rPr lang="en-US" sz="2400" dirty="0"/>
              <a:t> </a:t>
            </a:r>
            <a:r>
              <a:rPr lang="en-US" sz="2400" dirty="0" err="1"/>
              <a:t>tinggal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dijaga</a:t>
            </a:r>
            <a:r>
              <a:rPr lang="en-US" sz="2400" dirty="0"/>
              <a:t> oleh </a:t>
            </a:r>
            <a:r>
              <a:rPr lang="en-US" sz="2400" dirty="0" err="1"/>
              <a:t>kesemua</a:t>
            </a:r>
            <a:r>
              <a:rPr lang="en-US" sz="2400" dirty="0"/>
              <a:t> </a:t>
            </a:r>
            <a:r>
              <a:rPr lang="en-US" sz="2400" dirty="0" err="1"/>
              <a:t>ahli</a:t>
            </a:r>
            <a:r>
              <a:rPr lang="en-US" sz="2400" dirty="0"/>
              <a:t> RSPO. </a:t>
            </a:r>
          </a:p>
        </p:txBody>
      </p:sp>
      <p:pic>
        <p:nvPicPr>
          <p:cNvPr id="18" name="Picture 17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A7CB8196-F5DC-45AA-B8FD-DBE25DC347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9225" r="11176" b="2"/>
          <a:stretch/>
        </p:blipFill>
        <p:spPr>
          <a:xfrm>
            <a:off x="8852904" y="1195008"/>
            <a:ext cx="3392727" cy="2802384"/>
          </a:xfrm>
          <a:prstGeom prst="rect">
            <a:avLst/>
          </a:prstGeom>
        </p:spPr>
      </p:pic>
      <p:pic>
        <p:nvPicPr>
          <p:cNvPr id="11" name="Content Placeholder 10" descr="A close up of a sign&#10;&#10;Description automatically generated">
            <a:extLst>
              <a:ext uri="{FF2B5EF4-FFF2-40B4-BE49-F238E27FC236}">
                <a16:creationId xmlns:a16="http://schemas.microsoft.com/office/drawing/2014/main" id="{32535397-5D7D-4819-BD24-6D0ADC4AA1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r="3" b="7132"/>
          <a:stretch/>
        </p:blipFill>
        <p:spPr>
          <a:xfrm>
            <a:off x="6278225" y="122615"/>
            <a:ext cx="3017512" cy="2802384"/>
          </a:xfrm>
          <a:prstGeom prst="rect">
            <a:avLst/>
          </a:prstGeom>
        </p:spPr>
      </p:pic>
      <p:pic>
        <p:nvPicPr>
          <p:cNvPr id="14" name="Picture 13" descr="A close up of a map&#10;&#10;Description automatically generated">
            <a:extLst>
              <a:ext uri="{FF2B5EF4-FFF2-40B4-BE49-F238E27FC236}">
                <a16:creationId xmlns:a16="http://schemas.microsoft.com/office/drawing/2014/main" id="{9BCF962F-5940-4162-BAC8-8857820C3D6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2515" r="3633" b="4"/>
          <a:stretch/>
        </p:blipFill>
        <p:spPr>
          <a:xfrm>
            <a:off x="6278225" y="3819385"/>
            <a:ext cx="6021038" cy="29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99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BB677-EA04-4AB3-A220-0CA240EAA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566" y="323622"/>
            <a:ext cx="4970877" cy="132146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Perlindungan</a:t>
            </a:r>
            <a:r>
              <a:rPr lang="en-US" sz="28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yang </a:t>
            </a:r>
            <a:r>
              <a:rPr lang="en-US" sz="28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wujud</a:t>
            </a:r>
            <a:r>
              <a:rPr lang="en-US" sz="28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dalam</a:t>
            </a:r>
            <a:r>
              <a:rPr lang="en-US" sz="28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undang-undang</a:t>
            </a:r>
            <a:r>
              <a:rPr lang="en-US" sz="28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antarabangsa</a:t>
            </a:r>
            <a:r>
              <a:rPr lang="en-US" sz="28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UDHR dan ILO </a:t>
            </a:r>
            <a:r>
              <a:rPr lang="en-US" sz="28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termasuklah</a:t>
            </a:r>
            <a:r>
              <a:rPr lang="en-US" sz="28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169553-C1F8-45B4-8488-BD98AD08AC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1566" y="1782981"/>
            <a:ext cx="4970877" cy="4393982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 err="1"/>
              <a:t>Hak</a:t>
            </a:r>
            <a:r>
              <a:rPr lang="en-US" sz="2400" dirty="0"/>
              <a:t> </a:t>
            </a:r>
            <a:r>
              <a:rPr lang="en-US" sz="2400" dirty="0" err="1"/>
              <a:t>asasi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/>
              <a:t>asas</a:t>
            </a:r>
            <a:r>
              <a:rPr lang="en-US" sz="2400" dirty="0"/>
              <a:t> yang </a:t>
            </a:r>
            <a:r>
              <a:rPr lang="en-US" sz="2400" dirty="0" err="1"/>
              <a:t>diberikan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asing</a:t>
            </a:r>
            <a:r>
              <a:rPr lang="en-US" sz="2400" dirty="0"/>
              <a:t> </a:t>
            </a:r>
            <a:r>
              <a:rPr lang="en-US" sz="2400" dirty="0" err="1"/>
              <a:t>tanpa</a:t>
            </a:r>
            <a:r>
              <a:rPr lang="en-US" sz="2400" dirty="0"/>
              <a:t> </a:t>
            </a:r>
            <a:r>
              <a:rPr lang="en-US" sz="2400" dirty="0" err="1"/>
              <a:t>mengira</a:t>
            </a:r>
            <a:r>
              <a:rPr lang="en-US" sz="2400" dirty="0"/>
              <a:t> status </a:t>
            </a:r>
            <a:r>
              <a:rPr lang="en-US" sz="2400" dirty="0" err="1"/>
              <a:t>seperti</a:t>
            </a:r>
            <a:r>
              <a:rPr lang="en-US" sz="2400" dirty="0"/>
              <a:t> yang </a:t>
            </a:r>
            <a:r>
              <a:rPr lang="en-US" sz="2400" dirty="0" err="1"/>
              <a:t>ditetapkan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teras</a:t>
            </a:r>
            <a:r>
              <a:rPr lang="en-US" sz="2400" dirty="0"/>
              <a:t> </a:t>
            </a:r>
            <a:r>
              <a:rPr lang="en-US" sz="2400" dirty="0" err="1"/>
              <a:t>perjanjian</a:t>
            </a:r>
            <a:r>
              <a:rPr lang="en-US" sz="2400" dirty="0"/>
              <a:t> </a:t>
            </a:r>
            <a:r>
              <a:rPr lang="en-US" sz="2400" dirty="0" err="1"/>
              <a:t>hak</a:t>
            </a:r>
            <a:r>
              <a:rPr lang="en-US" sz="2400" dirty="0"/>
              <a:t> </a:t>
            </a:r>
            <a:r>
              <a:rPr lang="en-US" sz="2400" dirty="0" err="1"/>
              <a:t>asasi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/>
              <a:t>antarabangsa</a:t>
            </a:r>
            <a:r>
              <a:rPr lang="en-US" sz="2400" dirty="0"/>
              <a:t> dan di </a:t>
            </a:r>
            <a:r>
              <a:rPr lang="en-US" sz="2400" dirty="0" err="1"/>
              <a:t>bawah</a:t>
            </a:r>
            <a:r>
              <a:rPr lang="en-US" sz="2400" dirty="0"/>
              <a:t> </a:t>
            </a:r>
            <a:r>
              <a:rPr lang="en-US" sz="2400" dirty="0" err="1"/>
              <a:t>undang-undang</a:t>
            </a:r>
            <a:r>
              <a:rPr lang="en-US" sz="2400" dirty="0"/>
              <a:t> </a:t>
            </a:r>
            <a:r>
              <a:rPr lang="en-US" sz="2400" dirty="0" err="1"/>
              <a:t>adat</a:t>
            </a:r>
            <a:r>
              <a:rPr lang="en-US" sz="2400" dirty="0"/>
              <a:t> </a:t>
            </a:r>
            <a:r>
              <a:rPr lang="en-US" sz="2400" dirty="0" err="1"/>
              <a:t>antarabangsa</a:t>
            </a:r>
            <a:endParaRPr lang="en-US" sz="24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 err="1"/>
              <a:t>Konvensyen</a:t>
            </a:r>
            <a:r>
              <a:rPr lang="en-US" sz="2400" dirty="0"/>
              <a:t> dan </a:t>
            </a:r>
            <a:r>
              <a:rPr lang="en-US" sz="2400" dirty="0" err="1"/>
              <a:t>undang-undang</a:t>
            </a:r>
            <a:r>
              <a:rPr lang="en-US" sz="2400" dirty="0"/>
              <a:t> </a:t>
            </a:r>
            <a:r>
              <a:rPr lang="en-US" sz="2400" dirty="0" err="1"/>
              <a:t>buruh</a:t>
            </a:r>
            <a:r>
              <a:rPr lang="en-US" sz="2400" dirty="0"/>
              <a:t> </a:t>
            </a:r>
            <a:r>
              <a:rPr lang="en-US" sz="2400" dirty="0" err="1"/>
              <a:t>antarabangsa</a:t>
            </a:r>
            <a:r>
              <a:rPr lang="en-US" sz="2400" dirty="0"/>
              <a:t> yang </a:t>
            </a:r>
            <a:r>
              <a:rPr lang="en-US" sz="2400" dirty="0" err="1"/>
              <a:t>menyediakan</a:t>
            </a:r>
            <a:r>
              <a:rPr lang="en-US" sz="2400" dirty="0"/>
              <a:t> </a:t>
            </a:r>
            <a:r>
              <a:rPr lang="en-US" sz="2400" dirty="0" err="1"/>
              <a:t>perlindungan</a:t>
            </a:r>
            <a:r>
              <a:rPr lang="en-US" sz="2400" dirty="0"/>
              <a:t> </a:t>
            </a:r>
            <a:r>
              <a:rPr lang="en-US" sz="2400" dirty="0" err="1"/>
              <a:t>asas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layanan</a:t>
            </a:r>
            <a:r>
              <a:rPr lang="en-US" sz="2400" dirty="0"/>
              <a:t> dan </a:t>
            </a:r>
            <a:r>
              <a:rPr lang="en-US" sz="2400" dirty="0" err="1"/>
              <a:t>keadaan</a:t>
            </a:r>
            <a:r>
              <a:rPr lang="en-US" sz="2400" dirty="0"/>
              <a:t> di </a:t>
            </a:r>
            <a:r>
              <a:rPr lang="en-US" sz="2400" dirty="0" err="1"/>
              <a:t>tempat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, yang </a:t>
            </a:r>
            <a:r>
              <a:rPr lang="en-US" sz="2400" dirty="0" err="1"/>
              <a:t>diberikan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tanpa</a:t>
            </a:r>
            <a:r>
              <a:rPr lang="en-US" sz="2400" dirty="0"/>
              <a:t> </a:t>
            </a:r>
            <a:r>
              <a:rPr lang="en-US" sz="2400" dirty="0" err="1"/>
              <a:t>mengira</a:t>
            </a:r>
            <a:r>
              <a:rPr lang="en-US" sz="2400" dirty="0"/>
              <a:t> status </a:t>
            </a:r>
            <a:r>
              <a:rPr lang="en-US" sz="2400" dirty="0" err="1"/>
              <a:t>penghijrahan</a:t>
            </a:r>
            <a:r>
              <a:rPr lang="en-US" sz="2400" dirty="0"/>
              <a:t> </a:t>
            </a:r>
            <a:r>
              <a:rPr lang="en-US" sz="2400" dirty="0" err="1"/>
              <a:t>mereka</a:t>
            </a:r>
            <a:r>
              <a:rPr lang="en-US" sz="2400" dirty="0"/>
              <a:t> 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7EAA094-9CF6-4695-958A-33D9BCAA9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123132" y="713128"/>
            <a:ext cx="1068867" cy="2126625"/>
            <a:chOff x="10918968" y="713127"/>
            <a:chExt cx="1273032" cy="2532832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2E80C965-DB6D-4F81-9E9E-B027384D0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Isosceles Triangle 45">
              <a:extLst>
                <a:ext uri="{FF2B5EF4-FFF2-40B4-BE49-F238E27FC236}">
                  <a16:creationId xmlns:a16="http://schemas.microsoft.com/office/drawing/2014/main" id="{A580F890-B085-4E95-96AA-55AEBEC5CE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8" name="Isosceles Triangle 47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D678D6D6-8B39-48DB-BAD9-83012830DB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3584" r="-3" b="25664"/>
          <a:stretch/>
        </p:blipFill>
        <p:spPr>
          <a:xfrm>
            <a:off x="7517608" y="3495153"/>
            <a:ext cx="2877358" cy="2877358"/>
          </a:xfrm>
          <a:custGeom>
            <a:avLst/>
            <a:gdLst/>
            <a:ahLst/>
            <a:cxnLst/>
            <a:rect l="l" t="t" r="r" b="b"/>
            <a:pathLst>
              <a:path w="4291285" h="4291285">
                <a:moveTo>
                  <a:pt x="2145643" y="0"/>
                </a:moveTo>
                <a:lnTo>
                  <a:pt x="4291285" y="2145643"/>
                </a:lnTo>
                <a:lnTo>
                  <a:pt x="2145643" y="4291285"/>
                </a:lnTo>
                <a:lnTo>
                  <a:pt x="0" y="2145643"/>
                </a:lnTo>
                <a:close/>
              </a:path>
            </a:pathLst>
          </a:custGeom>
        </p:spPr>
      </p:pic>
      <p:pic>
        <p:nvPicPr>
          <p:cNvPr id="6" name="Content Placeholder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9B2713CA-566C-4EA7-9AB9-4D2C4F41B1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r="-2" b="-2"/>
          <a:stretch/>
        </p:blipFill>
        <p:spPr>
          <a:xfrm>
            <a:off x="5976604" y="1942723"/>
            <a:ext cx="2877358" cy="2877358"/>
          </a:xfrm>
          <a:custGeom>
            <a:avLst/>
            <a:gdLst/>
            <a:ahLst/>
            <a:cxnLst/>
            <a:rect l="l" t="t" r="r" b="b"/>
            <a:pathLst>
              <a:path w="4291285" h="4291285">
                <a:moveTo>
                  <a:pt x="2145643" y="0"/>
                </a:moveTo>
                <a:lnTo>
                  <a:pt x="4291285" y="2145643"/>
                </a:lnTo>
                <a:lnTo>
                  <a:pt x="2145643" y="4291285"/>
                </a:lnTo>
                <a:lnTo>
                  <a:pt x="0" y="2145643"/>
                </a:lnTo>
                <a:close/>
              </a:path>
            </a:pathLst>
          </a:custGeom>
        </p:spPr>
      </p:pic>
      <p:pic>
        <p:nvPicPr>
          <p:cNvPr id="11" name="Picture 10" descr="A picture containing monitor, red, white, sign&#10;&#10;Description automatically generated">
            <a:extLst>
              <a:ext uri="{FF2B5EF4-FFF2-40B4-BE49-F238E27FC236}">
                <a16:creationId xmlns:a16="http://schemas.microsoft.com/office/drawing/2014/main" id="{F82D04D8-B44E-4E95-8AE5-E3893CB0D47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t="3500" r="-4" b="-4"/>
          <a:stretch/>
        </p:blipFill>
        <p:spPr>
          <a:xfrm>
            <a:off x="9065921" y="1942723"/>
            <a:ext cx="2877358" cy="2877358"/>
          </a:xfrm>
          <a:custGeom>
            <a:avLst/>
            <a:gdLst/>
            <a:ahLst/>
            <a:cxnLst/>
            <a:rect l="l" t="t" r="r" b="b"/>
            <a:pathLst>
              <a:path w="4291285" h="4291285">
                <a:moveTo>
                  <a:pt x="2145643" y="0"/>
                </a:moveTo>
                <a:lnTo>
                  <a:pt x="4291285" y="2145643"/>
                </a:lnTo>
                <a:lnTo>
                  <a:pt x="2145643" y="4291285"/>
                </a:lnTo>
                <a:lnTo>
                  <a:pt x="0" y="2145643"/>
                </a:lnTo>
                <a:close/>
              </a:path>
            </a:pathLst>
          </a:custGeom>
        </p:spPr>
      </p:pic>
      <p:pic>
        <p:nvPicPr>
          <p:cNvPr id="13" name="Picture 12" descr="A person standing next to a palm tree&#10;&#10;Description automatically generated">
            <a:extLst>
              <a:ext uri="{FF2B5EF4-FFF2-40B4-BE49-F238E27FC236}">
                <a16:creationId xmlns:a16="http://schemas.microsoft.com/office/drawing/2014/main" id="{F0BC53CB-FA44-4E8E-8C8B-5372982E540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rcRect l="18598" r="22401" b="-2"/>
          <a:stretch/>
        </p:blipFill>
        <p:spPr>
          <a:xfrm>
            <a:off x="7517608" y="390293"/>
            <a:ext cx="2877358" cy="2877358"/>
          </a:xfrm>
          <a:custGeom>
            <a:avLst/>
            <a:gdLst/>
            <a:ahLst/>
            <a:cxnLst/>
            <a:rect l="l" t="t" r="r" b="b"/>
            <a:pathLst>
              <a:path w="4291285" h="4291285">
                <a:moveTo>
                  <a:pt x="2145643" y="0"/>
                </a:moveTo>
                <a:lnTo>
                  <a:pt x="4291285" y="2145643"/>
                </a:lnTo>
                <a:lnTo>
                  <a:pt x="2145643" y="4291285"/>
                </a:lnTo>
                <a:lnTo>
                  <a:pt x="0" y="2145643"/>
                </a:ln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9337E6-AD12-486F-977E-8E00E26CAE91}"/>
              </a:ext>
            </a:extLst>
          </p:cNvPr>
          <p:cNvSpPr txBox="1"/>
          <p:nvPr/>
        </p:nvSpPr>
        <p:spPr>
          <a:xfrm>
            <a:off x="9751908" y="6870700"/>
            <a:ext cx="244009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MY" sz="700">
                <a:solidFill>
                  <a:srgbClr val="FFFFFF"/>
                </a:solidFill>
                <a:hlinkClick r:id="rId5" tooltip="http://www.biologycorner.com/worksheets/bioethicsgenes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MY" sz="700">
                <a:solidFill>
                  <a:srgbClr val="FFFFFF"/>
                </a:solidFill>
              </a:rPr>
              <a:t> by Unknown Author is licensed under </a:t>
            </a:r>
            <a:r>
              <a:rPr lang="en-MY" sz="700">
                <a:solidFill>
                  <a:srgbClr val="FFFFFF"/>
                </a:solidFill>
                <a:hlinkClick r:id="rId10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MY" sz="700">
              <a:solidFill>
                <a:srgbClr val="FFFFFF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791EA5-4463-4A70-8A5A-CE49F7D38424}"/>
              </a:ext>
            </a:extLst>
          </p:cNvPr>
          <p:cNvSpPr txBox="1"/>
          <p:nvPr/>
        </p:nvSpPr>
        <p:spPr>
          <a:xfrm>
            <a:off x="7299117" y="6870700"/>
            <a:ext cx="244009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MY" sz="700">
                <a:solidFill>
                  <a:srgbClr val="FFFFFF"/>
                </a:solidFill>
                <a:hlinkClick r:id="rId9" tooltip="http://www.palmoilwatch.net/petitions.ph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MY" sz="700">
                <a:solidFill>
                  <a:srgbClr val="FFFFFF"/>
                </a:solidFill>
              </a:rPr>
              <a:t> by Unknown Author is licensed under </a:t>
            </a:r>
            <a:r>
              <a:rPr lang="en-MY" sz="700">
                <a:solidFill>
                  <a:srgbClr val="FFFFFF"/>
                </a:solidFill>
                <a:hlinkClick r:id="rId10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MY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250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17">
            <a:extLst>
              <a:ext uri="{FF2B5EF4-FFF2-40B4-BE49-F238E27FC236}">
                <a16:creationId xmlns:a16="http://schemas.microsoft.com/office/drawing/2014/main" id="{D8B45C0C-1C22-45E0-96AC-EAFF20BAD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A1A6B414-1D19-4586-8383-0B3BDE0A2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543017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D86FBC-5608-4F26-83BA-196CE15CC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764714"/>
            <a:ext cx="3090672" cy="16459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Pertubuhan</a:t>
            </a:r>
            <a:r>
              <a:rPr lang="en-US" sz="28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Buruh</a:t>
            </a:r>
            <a:r>
              <a:rPr lang="en-US" sz="28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Antarabangsa</a:t>
            </a:r>
            <a:r>
              <a:rPr lang="en-US" sz="28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(ILO)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414D3ED-40C9-4391-BEA1-622CE47FB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1235631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23">
            <a:extLst>
              <a:ext uri="{FF2B5EF4-FFF2-40B4-BE49-F238E27FC236}">
                <a16:creationId xmlns:a16="http://schemas.microsoft.com/office/drawing/2014/main" id="{1F7F5575-FC35-4612-B24D-902BC55775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398520" y="1578530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3EAF87-1270-46C5-9FBE-85C45ADA97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9976" y="543017"/>
            <a:ext cx="7104888" cy="2089317"/>
          </a:xfrm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r"/>
            <a:r>
              <a:rPr lang="en-US" sz="2400" b="1" dirty="0"/>
              <a:t>ILO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sebuah</a:t>
            </a:r>
            <a:r>
              <a:rPr lang="en-US" sz="2400" dirty="0"/>
              <a:t> </a:t>
            </a:r>
            <a:r>
              <a:rPr lang="en-US" sz="2400" dirty="0" err="1"/>
              <a:t>agensi</a:t>
            </a:r>
            <a:r>
              <a:rPr lang="en-US" sz="2400" dirty="0"/>
              <a:t> </a:t>
            </a:r>
            <a:r>
              <a:rPr lang="en-US" sz="2400" dirty="0" err="1"/>
              <a:t>Pertubuhan</a:t>
            </a:r>
            <a:r>
              <a:rPr lang="en-US" sz="2400" dirty="0"/>
              <a:t> </a:t>
            </a:r>
            <a:r>
              <a:rPr lang="en-US" sz="2400" dirty="0" err="1"/>
              <a:t>Bangsa-Bangsa</a:t>
            </a:r>
            <a:r>
              <a:rPr lang="en-US" sz="2400" dirty="0"/>
              <a:t> Bersatu (PBB/UN) </a:t>
            </a:r>
            <a:r>
              <a:rPr lang="en-US" sz="2400" dirty="0" err="1"/>
              <a:t>sejak</a:t>
            </a:r>
            <a:r>
              <a:rPr lang="en-US" sz="2400" dirty="0"/>
              <a:t> 1919 yang </a:t>
            </a:r>
            <a:r>
              <a:rPr lang="en-US" sz="2400" dirty="0" err="1"/>
              <a:t>bekerja</a:t>
            </a:r>
            <a:r>
              <a:rPr lang="en-US" sz="2400" dirty="0"/>
              <a:t> dengan </a:t>
            </a:r>
            <a:r>
              <a:rPr lang="en-US" sz="2400" dirty="0" err="1"/>
              <a:t>pelbagai</a:t>
            </a:r>
            <a:r>
              <a:rPr lang="en-US" sz="2400" dirty="0"/>
              <a:t> </a:t>
            </a:r>
            <a:r>
              <a:rPr lang="en-US" sz="2400" dirty="0" err="1"/>
              <a:t>kerajaan</a:t>
            </a:r>
            <a:r>
              <a:rPr lang="en-US" sz="2400" dirty="0"/>
              <a:t>, </a:t>
            </a:r>
            <a:r>
              <a:rPr lang="en-US" sz="2400" dirty="0" err="1"/>
              <a:t>majikan</a:t>
            </a:r>
            <a:r>
              <a:rPr lang="en-US" sz="2400" dirty="0"/>
              <a:t> dan </a:t>
            </a:r>
            <a:r>
              <a:rPr lang="en-US" sz="2400" dirty="0" err="1"/>
              <a:t>pekerja</a:t>
            </a:r>
            <a:r>
              <a:rPr lang="en-US" sz="2400" dirty="0"/>
              <a:t> di 187 </a:t>
            </a:r>
            <a:r>
              <a:rPr lang="en-US" sz="2400" dirty="0" err="1"/>
              <a:t>buah</a:t>
            </a:r>
            <a:r>
              <a:rPr lang="en-US" sz="2400" dirty="0"/>
              <a:t> negara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menetapkan</a:t>
            </a:r>
            <a:r>
              <a:rPr lang="en-US" sz="2400" dirty="0"/>
              <a:t> standard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buruh</a:t>
            </a:r>
            <a:r>
              <a:rPr lang="en-US" sz="2400" dirty="0"/>
              <a:t>, </a:t>
            </a:r>
            <a:r>
              <a:rPr lang="en-US" sz="2400" dirty="0" err="1"/>
              <a:t>menggubal</a:t>
            </a:r>
            <a:r>
              <a:rPr lang="en-US" sz="2400" dirty="0"/>
              <a:t> </a:t>
            </a:r>
            <a:r>
              <a:rPr lang="en-US" sz="2400" dirty="0" err="1"/>
              <a:t>undang-undang</a:t>
            </a:r>
            <a:r>
              <a:rPr lang="en-US" sz="2400" dirty="0"/>
              <a:t> dan </a:t>
            </a:r>
            <a:r>
              <a:rPr lang="en-US" sz="2400" dirty="0" err="1"/>
              <a:t>mengatur</a:t>
            </a:r>
            <a:r>
              <a:rPr lang="en-US" sz="2400" dirty="0"/>
              <a:t> program yang </a:t>
            </a:r>
            <a:r>
              <a:rPr lang="en-US" sz="2400" dirty="0" err="1"/>
              <a:t>menyokong</a:t>
            </a:r>
            <a:r>
              <a:rPr lang="en-US" sz="2400" dirty="0"/>
              <a:t> </a:t>
            </a:r>
            <a:r>
              <a:rPr lang="en-US" sz="2400" dirty="0" err="1"/>
              <a:t>pekerjaan</a:t>
            </a:r>
            <a:r>
              <a:rPr lang="en-US" sz="2400" dirty="0"/>
              <a:t> yang </a:t>
            </a:r>
            <a:r>
              <a:rPr lang="en-US" sz="2400" dirty="0" err="1"/>
              <a:t>adil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jantina</a:t>
            </a:r>
            <a:r>
              <a:rPr lang="en-US" sz="2400" dirty="0"/>
              <a:t>. </a:t>
            </a:r>
          </a:p>
        </p:txBody>
      </p:sp>
      <p:pic>
        <p:nvPicPr>
          <p:cNvPr id="6" name="Content Placeholder 5" descr="A close up of a sign&#10;&#10;Description automatically generated">
            <a:extLst>
              <a:ext uri="{FF2B5EF4-FFF2-40B4-BE49-F238E27FC236}">
                <a16:creationId xmlns:a16="http://schemas.microsoft.com/office/drawing/2014/main" id="{D5D76D82-9F8C-4F97-A2F9-02150BD8CC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3533" r="2" b="10837"/>
          <a:stretch/>
        </p:blipFill>
        <p:spPr>
          <a:xfrm>
            <a:off x="20" y="2852928"/>
            <a:ext cx="3931900" cy="4005072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7A182C4A-2C4B-48BD-8C73-766CF61496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8197" r="7653" b="-2"/>
          <a:stretch/>
        </p:blipFill>
        <p:spPr>
          <a:xfrm>
            <a:off x="4130040" y="2852928"/>
            <a:ext cx="3931920" cy="4005072"/>
          </a:xfrm>
          <a:prstGeom prst="rect">
            <a:avLst/>
          </a:prstGeom>
        </p:spPr>
      </p:pic>
      <p:pic>
        <p:nvPicPr>
          <p:cNvPr id="12" name="Picture 11" descr="A group of people sitting at a table in front of a crowd&#10;&#10;Description automatically generated">
            <a:extLst>
              <a:ext uri="{FF2B5EF4-FFF2-40B4-BE49-F238E27FC236}">
                <a16:creationId xmlns:a16="http://schemas.microsoft.com/office/drawing/2014/main" id="{F5139092-BECE-40DE-93D6-4878542C759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22880" r="11588" b="-2"/>
          <a:stretch/>
        </p:blipFill>
        <p:spPr>
          <a:xfrm>
            <a:off x="8260080" y="2852928"/>
            <a:ext cx="3931920" cy="40050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3CBEDE-CCDA-496E-8E0B-ABDB4F79B29E}"/>
              </a:ext>
            </a:extLst>
          </p:cNvPr>
          <p:cNvSpPr txBox="1"/>
          <p:nvPr/>
        </p:nvSpPr>
        <p:spPr>
          <a:xfrm>
            <a:off x="1472593" y="6657945"/>
            <a:ext cx="245932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MY" sz="700">
                <a:solidFill>
                  <a:srgbClr val="FFFFFF"/>
                </a:solidFill>
                <a:hlinkClick r:id="rId3" tooltip="http://stampsofmalaysia.blogspot.com/2012_10_01_archive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MY" sz="700">
                <a:solidFill>
                  <a:srgbClr val="FFFFFF"/>
                </a:solidFill>
              </a:rPr>
              <a:t> by Unknown Author is licensed under </a:t>
            </a:r>
            <a:r>
              <a:rPr lang="en-MY" sz="700">
                <a:solidFill>
                  <a:srgbClr val="FFFFFF"/>
                </a:solidFill>
                <a:hlinkClick r:id="rId8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MY" sz="700">
              <a:solidFill>
                <a:srgbClr val="FFFFFF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947366-C878-4EC8-AB92-67D92390CF04}"/>
              </a:ext>
            </a:extLst>
          </p:cNvPr>
          <p:cNvSpPr txBox="1"/>
          <p:nvPr/>
        </p:nvSpPr>
        <p:spPr>
          <a:xfrm>
            <a:off x="5875143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MY" sz="700">
                <a:solidFill>
                  <a:srgbClr val="FFFFFF"/>
                </a:solidFill>
                <a:hlinkClick r:id="rId5" tooltip="https://afiftabsh.com/tag/international-organization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MY" sz="700">
                <a:solidFill>
                  <a:srgbClr val="FFFFFF"/>
                </a:solidFill>
              </a:rPr>
              <a:t> by Unknown Author is licensed under </a:t>
            </a:r>
            <a:r>
              <a:rPr lang="en-MY" sz="700">
                <a:solidFill>
                  <a:srgbClr val="FFFFFF"/>
                </a:solidFill>
                <a:hlinkClick r:id="rId9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MY" sz="700">
              <a:solidFill>
                <a:srgbClr val="FFFFFF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D8029E-5031-4F53-8DF9-AF37A8067BAA}"/>
              </a:ext>
            </a:extLst>
          </p:cNvPr>
          <p:cNvSpPr txBox="1"/>
          <p:nvPr/>
        </p:nvSpPr>
        <p:spPr>
          <a:xfrm>
            <a:off x="9751909" y="6657945"/>
            <a:ext cx="244009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MY" sz="700">
                <a:solidFill>
                  <a:srgbClr val="FFFFFF"/>
                </a:solidFill>
                <a:hlinkClick r:id="rId7" tooltip="http://www.ijrcenter.org/2015/07/08/ilos-historic-adoption-of-labor-standard-to-advance-formal-economies-worldwide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MY" sz="700">
                <a:solidFill>
                  <a:srgbClr val="FFFFFF"/>
                </a:solidFill>
              </a:rPr>
              <a:t> by Unknown Author is licensed under </a:t>
            </a:r>
            <a:r>
              <a:rPr lang="en-MY" sz="700">
                <a:solidFill>
                  <a:srgbClr val="FFFFFF"/>
                </a:solidFill>
                <a:hlinkClick r:id="rId10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MY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689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1C799903-48D5-4A31-A1A2-541072D97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Freeform: Shape 27">
            <a:extLst>
              <a:ext uri="{FF2B5EF4-FFF2-40B4-BE49-F238E27FC236}">
                <a16:creationId xmlns:a16="http://schemas.microsoft.com/office/drawing/2014/main" id="{8EFFF109-FC58-4FD3-BE05-9775A1310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508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0" name="Freeform: Shape 29">
            <a:extLst>
              <a:ext uri="{FF2B5EF4-FFF2-40B4-BE49-F238E27FC236}">
                <a16:creationId xmlns:a16="http://schemas.microsoft.com/office/drawing/2014/main" id="{E1B96AD6-92A9-4273-A62B-96A1C3E0B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0FE5E2D-6B45-495D-974A-FB1604E03A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1792" y="1161288"/>
            <a:ext cx="3602736" cy="45262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0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Antara </a:t>
            </a:r>
            <a:r>
              <a:rPr lang="en-US" sz="40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subjek</a:t>
            </a:r>
            <a:r>
              <a:rPr lang="en-US" sz="40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yang </a:t>
            </a:r>
            <a:r>
              <a:rPr lang="en-US" sz="40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termasuk</a:t>
            </a:r>
            <a:r>
              <a:rPr lang="en-US" sz="40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dalam</a:t>
            </a:r>
            <a:r>
              <a:rPr lang="en-US" sz="40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Pertubuhan</a:t>
            </a:r>
            <a:r>
              <a:rPr lang="en-US" sz="40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Buruh</a:t>
            </a:r>
            <a:r>
              <a:rPr lang="en-US" sz="40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Antarabangsa</a:t>
            </a:r>
            <a:r>
              <a:rPr lang="en-US" sz="40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ialah</a:t>
            </a:r>
            <a:r>
              <a:rPr lang="en-US" sz="40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…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102049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3A7A5C17-2906-4AC8-B986-D59F69CA5E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34149" y="932688"/>
            <a:ext cx="5916603" cy="49926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Kebebasan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Berpersatuan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 </a:t>
            </a:r>
            <a:r>
              <a:rPr lang="en-US" sz="36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Menyertai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Kesatuan</a:t>
            </a:r>
            <a:endParaRPr lang="en-US" sz="3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Piawaian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Mengenai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Upah</a:t>
            </a:r>
            <a:endParaRPr lang="en-US" sz="3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Tenaga </a:t>
            </a:r>
            <a:r>
              <a:rPr lang="en-US" sz="36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Buruh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Paksa</a:t>
            </a:r>
            <a:endParaRPr lang="en-US" sz="3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Buruh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Kanak-Kanak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Kesihatan dan </a:t>
            </a:r>
            <a:r>
              <a:rPr lang="en-US" sz="36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Keselamatan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Pekerjaan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58275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5F255613-AAE8-4321-9EBA-89253DD450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B4AE792-8B17-4521-B0D6-C97F1751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018" y="87598"/>
            <a:ext cx="9563939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Kebebasan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Berpersatuan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A3987B4-5CBA-4CB7-862B-56A9917A2D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06774" y="0"/>
            <a:ext cx="1290924" cy="700685"/>
          </a:xfrm>
          <a:custGeom>
            <a:avLst/>
            <a:gdLst>
              <a:gd name="connsiteX0" fmla="*/ 0 w 1290924"/>
              <a:gd name="connsiteY0" fmla="*/ 0 h 700685"/>
              <a:gd name="connsiteX1" fmla="*/ 125445 w 1290924"/>
              <a:gd name="connsiteY1" fmla="*/ 0 h 700685"/>
              <a:gd name="connsiteX2" fmla="*/ 125445 w 1290924"/>
              <a:gd name="connsiteY2" fmla="*/ 529211 h 700685"/>
              <a:gd name="connsiteX3" fmla="*/ 1040371 w 1290924"/>
              <a:gd name="connsiteY3" fmla="*/ 0 h 700685"/>
              <a:gd name="connsiteX4" fmla="*/ 1290924 w 1290924"/>
              <a:gd name="connsiteY4" fmla="*/ 0 h 700685"/>
              <a:gd name="connsiteX5" fmla="*/ 94085 w 1290924"/>
              <a:gd name="connsiteY5" fmla="*/ 692290 h 700685"/>
              <a:gd name="connsiteX6" fmla="*/ 62724 w 1290924"/>
              <a:gd name="connsiteY6" fmla="*/ 700685 h 700685"/>
              <a:gd name="connsiteX7" fmla="*/ 0 w 1290924"/>
              <a:gd name="connsiteY7" fmla="*/ 637963 h 700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0924" h="700685">
                <a:moveTo>
                  <a:pt x="0" y="0"/>
                </a:moveTo>
                <a:lnTo>
                  <a:pt x="125445" y="0"/>
                </a:lnTo>
                <a:lnTo>
                  <a:pt x="125445" y="529211"/>
                </a:lnTo>
                <a:lnTo>
                  <a:pt x="1040371" y="0"/>
                </a:lnTo>
                <a:lnTo>
                  <a:pt x="1290924" y="0"/>
                </a:lnTo>
                <a:lnTo>
                  <a:pt x="94085" y="692290"/>
                </a:lnTo>
                <a:cubicBezTo>
                  <a:pt x="84551" y="697800"/>
                  <a:pt x="73733" y="700695"/>
                  <a:pt x="62724" y="700685"/>
                </a:cubicBezTo>
                <a:cubicBezTo>
                  <a:pt x="28082" y="700685"/>
                  <a:pt x="0" y="672604"/>
                  <a:pt x="0" y="63796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B147A70-DC29-4DDF-A34C-2B82C6E22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0770" y="-702"/>
            <a:ext cx="842502" cy="354793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F0ACAB4-5411-4D5D-9BCE-B0CB157BA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1019" y="1061884"/>
            <a:ext cx="9550378" cy="556058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b="1" dirty="0" err="1"/>
              <a:t>Kebebasan</a:t>
            </a:r>
            <a:r>
              <a:rPr lang="en-US" sz="2400" b="1" dirty="0"/>
              <a:t> </a:t>
            </a:r>
            <a:r>
              <a:rPr lang="en-US" sz="2400" b="1" dirty="0" err="1"/>
              <a:t>Berpersatuan</a:t>
            </a:r>
            <a:r>
              <a:rPr lang="en-US" sz="2400" b="1" dirty="0"/>
              <a:t> dan </a:t>
            </a:r>
            <a:r>
              <a:rPr lang="en-US" sz="2400" b="1" dirty="0" err="1"/>
              <a:t>Perlindungan</a:t>
            </a:r>
            <a:r>
              <a:rPr lang="en-US" sz="2400" b="1" dirty="0"/>
              <a:t> </a:t>
            </a:r>
            <a:r>
              <a:rPr lang="en-US" sz="2400" b="1" dirty="0" err="1"/>
              <a:t>Hak</a:t>
            </a:r>
            <a:r>
              <a:rPr lang="en-US" sz="2400" b="1" dirty="0"/>
              <a:t> </a:t>
            </a:r>
            <a:r>
              <a:rPr lang="en-US" sz="2400" b="1" dirty="0" err="1"/>
              <a:t>untuk</a:t>
            </a:r>
            <a:r>
              <a:rPr lang="en-US" sz="2400" b="1" dirty="0"/>
              <a:t> </a:t>
            </a:r>
            <a:r>
              <a:rPr lang="en-US" sz="2400" b="1" dirty="0" err="1"/>
              <a:t>Mengadakan</a:t>
            </a:r>
            <a:r>
              <a:rPr lang="en-US" sz="2400" b="1" dirty="0"/>
              <a:t> </a:t>
            </a:r>
            <a:r>
              <a:rPr lang="en-US" sz="2400" b="1" dirty="0" err="1"/>
              <a:t>Konvensyen</a:t>
            </a:r>
            <a:r>
              <a:rPr lang="en-US" sz="2400" b="1" dirty="0"/>
              <a:t>, 1948 (No. 87)</a:t>
            </a:r>
          </a:p>
          <a:p>
            <a:r>
              <a:rPr lang="en-US" sz="2400" dirty="0" err="1"/>
              <a:t>Pertubuhan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 dan </a:t>
            </a:r>
            <a:r>
              <a:rPr lang="en-US" sz="2400" dirty="0" err="1"/>
              <a:t>majikan</a:t>
            </a:r>
            <a:r>
              <a:rPr lang="en-US" sz="2400" dirty="0"/>
              <a:t> </a:t>
            </a:r>
            <a:r>
              <a:rPr lang="en-US" sz="2400" dirty="0" err="1"/>
              <a:t>hendaklah</a:t>
            </a:r>
            <a:r>
              <a:rPr lang="en-US" sz="2400" dirty="0"/>
              <a:t> </a:t>
            </a:r>
            <a:r>
              <a:rPr lang="en-US" sz="2400" dirty="0" err="1"/>
              <a:t>dianjurkan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bebas</a:t>
            </a:r>
            <a:r>
              <a:rPr lang="en-US" sz="2400" dirty="0"/>
              <a:t> dan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boleh</a:t>
            </a:r>
            <a:r>
              <a:rPr lang="en-US" sz="2400" dirty="0"/>
              <a:t> </a:t>
            </a:r>
            <a:r>
              <a:rPr lang="en-US" sz="2400" dirty="0" err="1"/>
              <a:t>dibubarkan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digantung</a:t>
            </a:r>
            <a:r>
              <a:rPr lang="en-US" sz="2400" dirty="0"/>
              <a:t> oleh </a:t>
            </a:r>
            <a:r>
              <a:rPr lang="en-US" sz="2400" dirty="0" err="1"/>
              <a:t>pihak</a:t>
            </a:r>
            <a:r>
              <a:rPr lang="en-US" sz="2400" dirty="0"/>
              <a:t> </a:t>
            </a:r>
            <a:r>
              <a:rPr lang="en-US" sz="2400" dirty="0" err="1"/>
              <a:t>berkuasa</a:t>
            </a:r>
            <a:r>
              <a:rPr lang="en-US" sz="2400" dirty="0"/>
              <a:t> </a:t>
            </a:r>
            <a:r>
              <a:rPr lang="en-US" sz="2400" dirty="0" err="1"/>
              <a:t>pentadbiran</a:t>
            </a:r>
            <a:r>
              <a:rPr lang="en-US" sz="2400" dirty="0"/>
              <a:t>. </a:t>
            </a:r>
            <a:r>
              <a:rPr lang="en-US" sz="2400" dirty="0" err="1"/>
              <a:t>Mereka</a:t>
            </a:r>
            <a:r>
              <a:rPr lang="en-US" sz="2400" dirty="0"/>
              <a:t> </a:t>
            </a:r>
            <a:r>
              <a:rPr lang="en-US" sz="2400" dirty="0" err="1"/>
              <a:t>mempunyai</a:t>
            </a:r>
            <a:r>
              <a:rPr lang="en-US" sz="2400" dirty="0"/>
              <a:t> </a:t>
            </a:r>
            <a:r>
              <a:rPr lang="en-US" sz="2400" dirty="0" err="1"/>
              <a:t>hak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menubuhkan</a:t>
            </a:r>
            <a:r>
              <a:rPr lang="en-US" sz="2400" dirty="0"/>
              <a:t> dan </a:t>
            </a:r>
            <a:r>
              <a:rPr lang="en-US" sz="2400" dirty="0" err="1"/>
              <a:t>menyertai</a:t>
            </a:r>
            <a:r>
              <a:rPr lang="en-US" sz="2400" dirty="0"/>
              <a:t> </a:t>
            </a:r>
            <a:r>
              <a:rPr lang="en-US" sz="2400" dirty="0" err="1"/>
              <a:t>kesatuan</a:t>
            </a:r>
            <a:r>
              <a:rPr lang="en-US" sz="2400" dirty="0"/>
              <a:t> yang </a:t>
            </a:r>
            <a:r>
              <a:rPr lang="en-US" sz="2400" dirty="0" err="1"/>
              <a:t>mungkin</a:t>
            </a:r>
            <a:r>
              <a:rPr lang="en-US" sz="2400" dirty="0"/>
              <a:t> </a:t>
            </a:r>
            <a:r>
              <a:rPr lang="en-US" sz="2400" dirty="0" err="1"/>
              <a:t>mempunyai</a:t>
            </a:r>
            <a:r>
              <a:rPr lang="en-US" sz="2400" dirty="0"/>
              <a:t> </a:t>
            </a:r>
            <a:r>
              <a:rPr lang="en-US" sz="2400" dirty="0" err="1"/>
              <a:t>hubungan</a:t>
            </a:r>
            <a:r>
              <a:rPr lang="en-US" sz="2400" dirty="0"/>
              <a:t> dengan </a:t>
            </a:r>
            <a:r>
              <a:rPr lang="en-US" sz="2400" dirty="0" err="1"/>
              <a:t>organisasi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 dan </a:t>
            </a:r>
            <a:r>
              <a:rPr lang="en-US" sz="2400" dirty="0" err="1"/>
              <a:t>majikan</a:t>
            </a:r>
            <a:r>
              <a:rPr lang="en-US" sz="2400" dirty="0"/>
              <a:t> </a:t>
            </a:r>
            <a:r>
              <a:rPr lang="en-US" sz="2400" dirty="0" err="1"/>
              <a:t>antarabangsa</a:t>
            </a:r>
            <a:r>
              <a:rPr lang="en-US" sz="2400" dirty="0"/>
              <a:t>. </a:t>
            </a:r>
          </a:p>
          <a:p>
            <a:r>
              <a:rPr lang="en-US" sz="2400" b="1" dirty="0" err="1"/>
              <a:t>Hak</a:t>
            </a:r>
            <a:r>
              <a:rPr lang="en-US" sz="2400" b="1" dirty="0"/>
              <a:t> </a:t>
            </a:r>
            <a:r>
              <a:rPr lang="en-US" sz="2400" b="1" dirty="0" err="1"/>
              <a:t>untuk</a:t>
            </a:r>
            <a:r>
              <a:rPr lang="en-US" sz="2400" b="1" dirty="0"/>
              <a:t> </a:t>
            </a:r>
            <a:r>
              <a:rPr lang="en-US" sz="2400" b="1" dirty="0" err="1"/>
              <a:t>Menganjur</a:t>
            </a:r>
            <a:r>
              <a:rPr lang="en-US" sz="2400" b="1" dirty="0"/>
              <a:t> dan </a:t>
            </a:r>
            <a:r>
              <a:rPr lang="en-US" sz="2400" b="1" dirty="0" err="1"/>
              <a:t>Konvensyen</a:t>
            </a:r>
            <a:r>
              <a:rPr lang="en-US" sz="2400" b="1" dirty="0"/>
              <a:t> </a:t>
            </a:r>
            <a:r>
              <a:rPr lang="en-US" sz="2400" b="1" dirty="0" err="1"/>
              <a:t>Perundingan</a:t>
            </a:r>
            <a:r>
              <a:rPr lang="en-US" sz="2400" b="1" dirty="0"/>
              <a:t> </a:t>
            </a:r>
            <a:r>
              <a:rPr lang="en-US" sz="2400" b="1" dirty="0" err="1"/>
              <a:t>Secara</a:t>
            </a:r>
            <a:r>
              <a:rPr lang="en-US" sz="2400" b="1" dirty="0"/>
              <a:t> </a:t>
            </a:r>
            <a:r>
              <a:rPr lang="en-US" sz="2400" b="1" dirty="0" err="1"/>
              <a:t>Kolektif</a:t>
            </a:r>
            <a:r>
              <a:rPr lang="en-US" sz="2400" b="1" dirty="0"/>
              <a:t>, 1948 (No. 98)</a:t>
            </a:r>
          </a:p>
          <a:p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menikmati</a:t>
            </a:r>
            <a:r>
              <a:rPr lang="en-US" sz="2400" dirty="0"/>
              <a:t> </a:t>
            </a:r>
            <a:r>
              <a:rPr lang="en-US" sz="2400" dirty="0" err="1"/>
              <a:t>perlindungan</a:t>
            </a:r>
            <a:r>
              <a:rPr lang="en-US" sz="2400" dirty="0"/>
              <a:t> yang </a:t>
            </a:r>
            <a:r>
              <a:rPr lang="en-US" sz="2400" dirty="0" err="1"/>
              <a:t>mencukupi</a:t>
            </a:r>
            <a:r>
              <a:rPr lang="en-US" sz="2400" dirty="0"/>
              <a:t> </a:t>
            </a:r>
            <a:r>
              <a:rPr lang="en-US" sz="2400" dirty="0" err="1"/>
              <a:t>daripada</a:t>
            </a:r>
            <a:r>
              <a:rPr lang="en-US" sz="2400" dirty="0"/>
              <a:t> </a:t>
            </a:r>
            <a:r>
              <a:rPr lang="en-US" sz="2400" dirty="0" err="1"/>
              <a:t>tindakan</a:t>
            </a:r>
            <a:r>
              <a:rPr lang="en-US" sz="2400" dirty="0"/>
              <a:t> </a:t>
            </a:r>
            <a:r>
              <a:rPr lang="en-US" sz="2400" dirty="0" err="1"/>
              <a:t>diskriminasi</a:t>
            </a:r>
            <a:r>
              <a:rPr lang="en-US" sz="2400" dirty="0"/>
              <a:t> anti-</a:t>
            </a:r>
            <a:r>
              <a:rPr lang="en-US" sz="2400" dirty="0" err="1"/>
              <a:t>kesatuan</a:t>
            </a:r>
            <a:r>
              <a:rPr lang="en-US" sz="2400" dirty="0"/>
              <a:t>, </a:t>
            </a:r>
            <a:r>
              <a:rPr lang="en-US" sz="2400" dirty="0" err="1"/>
              <a:t>termasuk</a:t>
            </a:r>
            <a:r>
              <a:rPr lang="en-US" sz="2400" dirty="0"/>
              <a:t> </a:t>
            </a:r>
            <a:r>
              <a:rPr lang="en-US" sz="2400" dirty="0" err="1"/>
              <a:t>keperluan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 yang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menyertai</a:t>
            </a:r>
            <a:r>
              <a:rPr lang="en-US" sz="2400" dirty="0"/>
              <a:t> mana-mana </a:t>
            </a:r>
            <a:r>
              <a:rPr lang="en-US" sz="2400" dirty="0" err="1"/>
              <a:t>kesatuan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melepaskan</a:t>
            </a:r>
            <a:r>
              <a:rPr lang="en-US" sz="2400" dirty="0"/>
              <a:t> </a:t>
            </a:r>
            <a:r>
              <a:rPr lang="en-US" sz="2400" dirty="0" err="1"/>
              <a:t>keahlian</a:t>
            </a:r>
            <a:r>
              <a:rPr lang="en-US" sz="2400" dirty="0"/>
              <a:t> </a:t>
            </a:r>
            <a:r>
              <a:rPr lang="en-US" sz="2400" dirty="0" err="1"/>
              <a:t>kesatuan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pekerjaan</a:t>
            </a:r>
            <a:r>
              <a:rPr lang="en-US" sz="2400" dirty="0"/>
              <a:t>,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pemberhentian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 kerana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ahli</a:t>
            </a:r>
            <a:r>
              <a:rPr lang="en-US" sz="2400" dirty="0"/>
              <a:t> </a:t>
            </a:r>
            <a:r>
              <a:rPr lang="en-US" sz="2400" dirty="0" err="1"/>
              <a:t>kesatuan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penyertaan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kegiatan</a:t>
            </a:r>
            <a:r>
              <a:rPr lang="en-US" sz="2400" dirty="0"/>
              <a:t> </a:t>
            </a:r>
            <a:r>
              <a:rPr lang="en-US" sz="2400" dirty="0" err="1"/>
              <a:t>kesatuan</a:t>
            </a:r>
            <a:endParaRPr lang="en-US" sz="2400" dirty="0"/>
          </a:p>
        </p:txBody>
      </p:sp>
      <p:pic>
        <p:nvPicPr>
          <p:cNvPr id="14" name="Picture 13" descr="A close up of a sign&#10;&#10;Description automatically generated">
            <a:extLst>
              <a:ext uri="{FF2B5EF4-FFF2-40B4-BE49-F238E27FC236}">
                <a16:creationId xmlns:a16="http://schemas.microsoft.com/office/drawing/2014/main" id="{A4CEE471-A47E-48DE-A3F2-E1F115E309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134457" y="343281"/>
            <a:ext cx="1791436" cy="1791436"/>
          </a:xfrm>
          <a:custGeom>
            <a:avLst/>
            <a:gdLst/>
            <a:ahLst/>
            <a:cxnLst/>
            <a:rect l="l" t="t" r="r" b="b"/>
            <a:pathLst>
              <a:path w="2548728" h="2548728">
                <a:moveTo>
                  <a:pt x="107301" y="0"/>
                </a:moveTo>
                <a:lnTo>
                  <a:pt x="2441427" y="0"/>
                </a:lnTo>
                <a:cubicBezTo>
                  <a:pt x="2500688" y="0"/>
                  <a:pt x="2548728" y="48040"/>
                  <a:pt x="2548728" y="107301"/>
                </a:cubicBezTo>
                <a:lnTo>
                  <a:pt x="2548728" y="2441427"/>
                </a:lnTo>
                <a:cubicBezTo>
                  <a:pt x="2548728" y="2500688"/>
                  <a:pt x="2500688" y="2548728"/>
                  <a:pt x="2441427" y="2548728"/>
                </a:cubicBezTo>
                <a:lnTo>
                  <a:pt x="107301" y="2548728"/>
                </a:lnTo>
                <a:cubicBezTo>
                  <a:pt x="48040" y="2548728"/>
                  <a:pt x="0" y="2500688"/>
                  <a:pt x="0" y="2441427"/>
                </a:cubicBezTo>
                <a:lnTo>
                  <a:pt x="0" y="107301"/>
                </a:lnTo>
                <a:cubicBezTo>
                  <a:pt x="0" y="48040"/>
                  <a:pt x="48040" y="0"/>
                  <a:pt x="107301" y="0"/>
                </a:cubicBezTo>
                <a:close/>
              </a:path>
            </a:pathLst>
          </a:custGeom>
        </p:spPr>
      </p:pic>
      <p:pic>
        <p:nvPicPr>
          <p:cNvPr id="8" name="Picture Placeholder 7" descr="A picture containing person, indoor, man, table&#10;&#10;Description automatically generated">
            <a:extLst>
              <a:ext uri="{FF2B5EF4-FFF2-40B4-BE49-F238E27FC236}">
                <a16:creationId xmlns:a16="http://schemas.microsoft.com/office/drawing/2014/main" id="{19E2170E-AD07-4BFC-835C-CC37E66ACB4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18339" r="18339"/>
          <a:stretch>
            <a:fillRect/>
          </a:stretch>
        </p:blipFill>
        <p:spPr>
          <a:xfrm>
            <a:off x="10134456" y="4476273"/>
            <a:ext cx="1803068" cy="1423729"/>
          </a:xfrm>
          <a:custGeom>
            <a:avLst/>
            <a:gdLst/>
            <a:ahLst/>
            <a:cxnLst/>
            <a:rect l="l" t="t" r="r" b="b"/>
            <a:pathLst>
              <a:path w="1999274" h="2247255">
                <a:moveTo>
                  <a:pt x="108501" y="0"/>
                </a:moveTo>
                <a:lnTo>
                  <a:pt x="1890773" y="0"/>
                </a:lnTo>
                <a:cubicBezTo>
                  <a:pt x="1950696" y="0"/>
                  <a:pt x="1999274" y="48578"/>
                  <a:pt x="1999274" y="108501"/>
                </a:cubicBezTo>
                <a:lnTo>
                  <a:pt x="1999274" y="2138754"/>
                </a:lnTo>
                <a:cubicBezTo>
                  <a:pt x="1999274" y="2198677"/>
                  <a:pt x="1950696" y="2247255"/>
                  <a:pt x="1890773" y="2247255"/>
                </a:cubicBezTo>
                <a:lnTo>
                  <a:pt x="108501" y="2247255"/>
                </a:lnTo>
                <a:cubicBezTo>
                  <a:pt x="48578" y="2247255"/>
                  <a:pt x="0" y="2198677"/>
                  <a:pt x="0" y="2138754"/>
                </a:cubicBezTo>
                <a:lnTo>
                  <a:pt x="0" y="108501"/>
                </a:lnTo>
                <a:cubicBezTo>
                  <a:pt x="0" y="48578"/>
                  <a:pt x="48578" y="0"/>
                  <a:pt x="108501" y="0"/>
                </a:cubicBezTo>
                <a:close/>
              </a:path>
            </a:pathLst>
          </a:custGeom>
        </p:spPr>
      </p:pic>
      <p:pic>
        <p:nvPicPr>
          <p:cNvPr id="17" name="Picture 16" descr="A close up of a sign&#10;&#10;Description automatically generated">
            <a:extLst>
              <a:ext uri="{FF2B5EF4-FFF2-40B4-BE49-F238E27FC236}">
                <a16:creationId xmlns:a16="http://schemas.microsoft.com/office/drawing/2014/main" id="{301004EB-DD56-4B68-A162-3F10287508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0134456" y="2381727"/>
            <a:ext cx="1791437" cy="1791437"/>
          </a:xfrm>
          <a:custGeom>
            <a:avLst/>
            <a:gdLst/>
            <a:ahLst/>
            <a:cxnLst/>
            <a:rect l="l" t="t" r="r" b="b"/>
            <a:pathLst>
              <a:path w="1999274" h="2247255">
                <a:moveTo>
                  <a:pt x="108501" y="0"/>
                </a:moveTo>
                <a:lnTo>
                  <a:pt x="1890773" y="0"/>
                </a:lnTo>
                <a:cubicBezTo>
                  <a:pt x="1950696" y="0"/>
                  <a:pt x="1999274" y="48578"/>
                  <a:pt x="1999274" y="108501"/>
                </a:cubicBezTo>
                <a:lnTo>
                  <a:pt x="1999274" y="2138754"/>
                </a:lnTo>
                <a:cubicBezTo>
                  <a:pt x="1999274" y="2198677"/>
                  <a:pt x="1950696" y="2247255"/>
                  <a:pt x="1890773" y="2247255"/>
                </a:cubicBezTo>
                <a:lnTo>
                  <a:pt x="108501" y="2247255"/>
                </a:lnTo>
                <a:cubicBezTo>
                  <a:pt x="48578" y="2247255"/>
                  <a:pt x="0" y="2198677"/>
                  <a:pt x="0" y="2138754"/>
                </a:cubicBezTo>
                <a:lnTo>
                  <a:pt x="0" y="108501"/>
                </a:lnTo>
                <a:cubicBezTo>
                  <a:pt x="0" y="48578"/>
                  <a:pt x="48578" y="0"/>
                  <a:pt x="108501" y="0"/>
                </a:cubicBezTo>
                <a:close/>
              </a:path>
            </a:pathLst>
          </a:custGeom>
        </p:spPr>
      </p:pic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D1B80E9C-CF8A-440B-B8F5-54BF121BF4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64232" y="6356350"/>
            <a:ext cx="1211855" cy="501650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F1FF25AD-D64E-45A0-B2D0-F4A6AB092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95502">
            <a:off x="10118500" y="6009536"/>
            <a:ext cx="1702506" cy="951685"/>
          </a:xfrm>
          <a:custGeom>
            <a:avLst/>
            <a:gdLst>
              <a:gd name="connsiteX0" fmla="*/ 1585229 w 1702506"/>
              <a:gd name="connsiteY0" fmla="*/ 764759 h 951685"/>
              <a:gd name="connsiteX1" fmla="*/ 1623024 w 1702506"/>
              <a:gd name="connsiteY1" fmla="*/ 792810 h 951685"/>
              <a:gd name="connsiteX2" fmla="*/ 1702506 w 1702506"/>
              <a:gd name="connsiteY2" fmla="*/ 951685 h 951685"/>
              <a:gd name="connsiteX3" fmla="*/ 1551862 w 1702506"/>
              <a:gd name="connsiteY3" fmla="*/ 933877 h 951685"/>
              <a:gd name="connsiteX4" fmla="*/ 1513200 w 1702506"/>
              <a:gd name="connsiteY4" fmla="*/ 856627 h 951685"/>
              <a:gd name="connsiteX5" fmla="*/ 1538499 w 1702506"/>
              <a:gd name="connsiteY5" fmla="*/ 770415 h 951685"/>
              <a:gd name="connsiteX6" fmla="*/ 1585229 w 1702506"/>
              <a:gd name="connsiteY6" fmla="*/ 764759 h 951685"/>
              <a:gd name="connsiteX7" fmla="*/ 933455 w 1702506"/>
              <a:gd name="connsiteY7" fmla="*/ 161308 h 951685"/>
              <a:gd name="connsiteX8" fmla="*/ 957797 w 1702506"/>
              <a:gd name="connsiteY8" fmla="*/ 167970 h 951685"/>
              <a:gd name="connsiteX9" fmla="*/ 1286982 w 1702506"/>
              <a:gd name="connsiteY9" fmla="*/ 387616 h 951685"/>
              <a:gd name="connsiteX10" fmla="*/ 1293725 w 1702506"/>
              <a:gd name="connsiteY10" fmla="*/ 477075 h 951685"/>
              <a:gd name="connsiteX11" fmla="*/ 1245453 w 1702506"/>
              <a:gd name="connsiteY11" fmla="*/ 499154 h 951685"/>
              <a:gd name="connsiteX12" fmla="*/ 1245167 w 1702506"/>
              <a:gd name="connsiteY12" fmla="*/ 499154 h 951685"/>
              <a:gd name="connsiteX13" fmla="*/ 1203638 w 1702506"/>
              <a:gd name="connsiteY13" fmla="*/ 484104 h 951685"/>
              <a:gd name="connsiteX14" fmla="*/ 900647 w 1702506"/>
              <a:gd name="connsiteY14" fmla="*/ 281508 h 951685"/>
              <a:gd name="connsiteX15" fmla="*/ 872454 w 1702506"/>
              <a:gd name="connsiteY15" fmla="*/ 196164 h 951685"/>
              <a:gd name="connsiteX16" fmla="*/ 933455 w 1702506"/>
              <a:gd name="connsiteY16" fmla="*/ 161308 h 951685"/>
              <a:gd name="connsiteX17" fmla="*/ 454020 w 1702506"/>
              <a:gd name="connsiteY17" fmla="*/ 13474 h 951685"/>
              <a:gd name="connsiteX18" fmla="*/ 477919 w 1702506"/>
              <a:gd name="connsiteY18" fmla="*/ 21437 h 951685"/>
              <a:gd name="connsiteX19" fmla="*/ 509236 w 1702506"/>
              <a:gd name="connsiteY19" fmla="*/ 84182 h 951685"/>
              <a:gd name="connsiteX20" fmla="*/ 445829 w 1702506"/>
              <a:gd name="connsiteY20" fmla="*/ 139871 h 951685"/>
              <a:gd name="connsiteX21" fmla="*/ 437447 w 1702506"/>
              <a:gd name="connsiteY21" fmla="*/ 139395 h 951685"/>
              <a:gd name="connsiteX22" fmla="*/ 73211 w 1702506"/>
              <a:gd name="connsiteY22" fmla="*/ 137204 h 951685"/>
              <a:gd name="connsiteX23" fmla="*/ 749 w 1702506"/>
              <a:gd name="connsiteY23" fmla="*/ 84082 h 951685"/>
              <a:gd name="connsiteX24" fmla="*/ 53871 w 1702506"/>
              <a:gd name="connsiteY24" fmla="*/ 11621 h 951685"/>
              <a:gd name="connsiteX25" fmla="*/ 58352 w 1702506"/>
              <a:gd name="connsiteY25" fmla="*/ 11093 h 951685"/>
              <a:gd name="connsiteX26" fmla="*/ 454020 w 1702506"/>
              <a:gd name="connsiteY26" fmla="*/ 13474 h 951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702506" h="951685"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lnTo>
                  <a:pt x="1702506" y="951685"/>
                </a:lnTo>
                <a:lnTo>
                  <a:pt x="1551862" y="933877"/>
                </a:lnTo>
                <a:lnTo>
                  <a:pt x="1513200" y="856627"/>
                </a:ln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933455" y="161308"/>
                </a:moveTo>
                <a:cubicBezTo>
                  <a:pt x="941692" y="161855"/>
                  <a:pt x="949960" y="164024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5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89" y="172649"/>
                  <a:pt x="908742" y="159670"/>
                  <a:pt x="933455" y="161308"/>
                </a:cubicBezTo>
                <a:close/>
                <a:moveTo>
                  <a:pt x="454020" y="13474"/>
                </a:moveTo>
                <a:cubicBezTo>
                  <a:pt x="462713" y="14543"/>
                  <a:pt x="470778" y="17324"/>
                  <a:pt x="477919" y="21437"/>
                </a:cubicBez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02862D-D208-4B14-BDD1-F9C5BB18ED7F}"/>
              </a:ext>
            </a:extLst>
          </p:cNvPr>
          <p:cNvSpPr txBox="1"/>
          <p:nvPr/>
        </p:nvSpPr>
        <p:spPr>
          <a:xfrm>
            <a:off x="2900085" y="6870700"/>
            <a:ext cx="231986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MY" sz="700">
                <a:solidFill>
                  <a:srgbClr val="FFFFFF"/>
                </a:solidFill>
                <a:hlinkClick r:id="rId5" tooltip="https://mronline.org/2018/09/04/forgotten-workers-and-the-u-s-expansion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MY" sz="700">
                <a:solidFill>
                  <a:srgbClr val="FFFFFF"/>
                </a:solidFill>
              </a:rPr>
              <a:t> by Unknown Author is licensed under </a:t>
            </a:r>
            <a:r>
              <a:rPr lang="en-MY" sz="700">
                <a:solidFill>
                  <a:srgbClr val="FFFFFF"/>
                </a:solidFill>
                <a:hlinkClick r:id="rId8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n-MY" sz="700">
              <a:solidFill>
                <a:srgbClr val="FFFFFF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4D01B1-85CE-4393-847A-C061B51CC603}"/>
              </a:ext>
            </a:extLst>
          </p:cNvPr>
          <p:cNvSpPr txBox="1"/>
          <p:nvPr/>
        </p:nvSpPr>
        <p:spPr>
          <a:xfrm>
            <a:off x="7685442" y="6870700"/>
            <a:ext cx="218681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MY" sz="700">
                <a:solidFill>
                  <a:srgbClr val="FFFFFF"/>
                </a:solidFill>
                <a:hlinkClick r:id="rId3" tooltip="https://www.flickr.com/photos/markmorgantrinidad/5300363465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MY" sz="700">
                <a:solidFill>
                  <a:srgbClr val="FFFFFF"/>
                </a:solidFill>
              </a:rPr>
              <a:t> by Unknown Author is licensed under </a:t>
            </a:r>
            <a:r>
              <a:rPr lang="en-MY" sz="700">
                <a:solidFill>
                  <a:srgbClr val="FFFFFF"/>
                </a:solidFill>
                <a:hlinkClick r:id="rId9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MY" sz="700">
              <a:solidFill>
                <a:srgbClr val="FFFFFF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3B10BBD-BDCF-4952-A883-38387D121D78}"/>
              </a:ext>
            </a:extLst>
          </p:cNvPr>
          <p:cNvSpPr txBox="1"/>
          <p:nvPr/>
        </p:nvSpPr>
        <p:spPr>
          <a:xfrm>
            <a:off x="9884958" y="6870700"/>
            <a:ext cx="23070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MY" sz="700">
                <a:solidFill>
                  <a:srgbClr val="FFFFFF"/>
                </a:solidFill>
                <a:hlinkClick r:id="rId7" tooltip="https://en.wikipedia.org/wiki/National_union_of_agricultural_and_allied_work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MY" sz="700">
                <a:solidFill>
                  <a:srgbClr val="FFFFFF"/>
                </a:solidFill>
              </a:rPr>
              <a:t> by Unknown Author is licensed under </a:t>
            </a:r>
            <a:r>
              <a:rPr lang="en-MY" sz="700">
                <a:solidFill>
                  <a:srgbClr val="FFFFFF"/>
                </a:solidFill>
                <a:hlinkClick r:id="rId10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MY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845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A5B4632-C963-4296-86F0-79AA9EA5A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8328" y="303591"/>
            <a:ext cx="3657600" cy="5896743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E37FD21-3137-4D71-96F4-0BDC7DBBA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37125"/>
            <a:ext cx="3163448" cy="5256371"/>
          </a:xfrm>
        </p:spPr>
        <p:txBody>
          <a:bodyPr>
            <a:normAutofit/>
          </a:bodyPr>
          <a:lstStyle/>
          <a:p>
            <a:r>
              <a:rPr lang="en-A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Peranan</a:t>
            </a:r>
            <a:r>
              <a:rPr lang="en-AU" b="1" dirty="0"/>
              <a:t> </a:t>
            </a:r>
            <a:r>
              <a:rPr lang="en-A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Kesatuan</a:t>
            </a:r>
            <a:r>
              <a:rPr lang="en-AU" b="1" dirty="0"/>
              <a:t> </a:t>
            </a:r>
            <a:endParaRPr lang="en-MY" b="1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1BB509B7-93B3-4567-A8E7-67A14BEA9A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147876"/>
              </p:ext>
            </p:extLst>
          </p:nvPr>
        </p:nvGraphicFramePr>
        <p:xfrm>
          <a:off x="4515633" y="303591"/>
          <a:ext cx="7240043" cy="5896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82333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099E7A-95EA-45F9-8F0A-710C48A7F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DEMOKRATIK</a:t>
            </a:r>
            <a:endParaRPr lang="en-MY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3EF67-3F87-4BD7-AB7E-AEF628C11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en-US" dirty="0" err="1"/>
              <a:t>Kesatuan</a:t>
            </a:r>
            <a:r>
              <a:rPr lang="en-US" dirty="0"/>
              <a:t> </a:t>
            </a:r>
            <a:r>
              <a:rPr lang="en-US" dirty="0" err="1"/>
              <a:t>mebantu</a:t>
            </a:r>
            <a:r>
              <a:rPr lang="en-US" dirty="0"/>
              <a:t> dan </a:t>
            </a:r>
            <a:r>
              <a:rPr lang="en-US" dirty="0" err="1"/>
              <a:t>memastikan</a:t>
            </a:r>
            <a:r>
              <a:rPr lang="en-US" dirty="0"/>
              <a:t> </a:t>
            </a:r>
            <a:r>
              <a:rPr lang="en-US" dirty="0" err="1"/>
              <a:t>pekerja</a:t>
            </a:r>
            <a:r>
              <a:rPr lang="en-US" dirty="0"/>
              <a:t> yang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mendapat</a:t>
            </a:r>
            <a:r>
              <a:rPr lang="en-US" dirty="0"/>
              <a:t> </a:t>
            </a:r>
            <a:r>
              <a:rPr lang="en-US" dirty="0" err="1"/>
              <a:t>gaji</a:t>
            </a:r>
            <a:r>
              <a:rPr lang="en-US" dirty="0"/>
              <a:t> dan </a:t>
            </a:r>
            <a:r>
              <a:rPr lang="en-US" dirty="0" err="1"/>
              <a:t>manfaat</a:t>
            </a:r>
            <a:r>
              <a:rPr lang="en-US" dirty="0"/>
              <a:t> yang </a:t>
            </a:r>
            <a:r>
              <a:rPr lang="en-US" dirty="0" err="1"/>
              <a:t>baik</a:t>
            </a:r>
            <a:r>
              <a:rPr lang="en-US" dirty="0"/>
              <a:t> dan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suara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system </a:t>
            </a:r>
            <a:r>
              <a:rPr lang="en-US" dirty="0" err="1"/>
              <a:t>demokrasi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. </a:t>
            </a:r>
          </a:p>
          <a:p>
            <a:r>
              <a:rPr lang="en-US" dirty="0" err="1"/>
              <a:t>Kesatuan</a:t>
            </a:r>
            <a:r>
              <a:rPr lang="en-US" dirty="0"/>
              <a:t> </a:t>
            </a:r>
            <a:r>
              <a:rPr lang="en-US" dirty="0" err="1"/>
              <a:t>menyediakan</a:t>
            </a:r>
            <a:r>
              <a:rPr lang="en-US" dirty="0"/>
              <a:t> </a:t>
            </a:r>
            <a:r>
              <a:rPr lang="en-US" dirty="0" err="1"/>
              <a:t>pekerja</a:t>
            </a:r>
            <a:r>
              <a:rPr lang="en-US" dirty="0"/>
              <a:t> dengan </a:t>
            </a:r>
            <a:r>
              <a:rPr lang="en-US" dirty="0" err="1"/>
              <a:t>suara</a:t>
            </a:r>
            <a:r>
              <a:rPr lang="en-US" dirty="0"/>
              <a:t> yang </a:t>
            </a:r>
            <a:r>
              <a:rPr lang="en-US" dirty="0" err="1"/>
              <a:t>berkuasa</a:t>
            </a:r>
            <a:r>
              <a:rPr lang="en-US" dirty="0"/>
              <a:t>, </a:t>
            </a:r>
            <a:r>
              <a:rPr lang="en-US" dirty="0" err="1"/>
              <a:t>kolektif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berkomunikasi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pengurusan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ketidakpuasan</a:t>
            </a:r>
            <a:r>
              <a:rPr lang="en-US" dirty="0"/>
              <a:t> dan </a:t>
            </a:r>
            <a:r>
              <a:rPr lang="en-US" dirty="0" err="1"/>
              <a:t>kekecewaan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. 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742509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099E7A-95EA-45F9-8F0A-710C48A7F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EKONOMI</a:t>
            </a:r>
            <a:endParaRPr lang="en-MY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3EF67-3F87-4BD7-AB7E-AEF628C11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en-US" dirty="0" err="1"/>
              <a:t>Kesatuan</a:t>
            </a:r>
            <a:r>
              <a:rPr lang="en-US" dirty="0"/>
              <a:t> </a:t>
            </a:r>
            <a:r>
              <a:rPr lang="en-US" dirty="0" err="1"/>
              <a:t>berunding</a:t>
            </a:r>
            <a:r>
              <a:rPr lang="en-US" dirty="0"/>
              <a:t> dengan </a:t>
            </a:r>
            <a:r>
              <a:rPr lang="en-US" dirty="0" err="1"/>
              <a:t>terma</a:t>
            </a:r>
            <a:r>
              <a:rPr lang="en-US" dirty="0"/>
              <a:t> dan </a:t>
            </a:r>
            <a:r>
              <a:rPr lang="en-US" dirty="0" err="1"/>
              <a:t>syarat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.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subjek</a:t>
            </a:r>
            <a:r>
              <a:rPr lang="en-US" dirty="0"/>
              <a:t> </a:t>
            </a:r>
            <a:r>
              <a:rPr lang="en-US" dirty="0" err="1"/>
              <a:t>perbincangan</a:t>
            </a:r>
            <a:r>
              <a:rPr lang="en-US" dirty="0"/>
              <a:t> dan </a:t>
            </a:r>
            <a:r>
              <a:rPr lang="en-US" dirty="0" err="1"/>
              <a:t>persetujuan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majikan</a:t>
            </a:r>
            <a:r>
              <a:rPr lang="en-US" dirty="0"/>
              <a:t> dan </a:t>
            </a:r>
            <a:r>
              <a:rPr lang="en-US" dirty="0" err="1"/>
              <a:t>pekerja</a:t>
            </a:r>
            <a:r>
              <a:rPr lang="en-US" dirty="0"/>
              <a:t> di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perlindungan</a:t>
            </a:r>
            <a:r>
              <a:rPr lang="en-US" dirty="0"/>
              <a:t> dan </a:t>
            </a:r>
            <a:r>
              <a:rPr lang="en-US" dirty="0" err="1"/>
              <a:t>perdagangan</a:t>
            </a:r>
            <a:r>
              <a:rPr lang="en-US" dirty="0"/>
              <a:t> </a:t>
            </a:r>
            <a:r>
              <a:rPr lang="en-US" dirty="0" err="1"/>
              <a:t>kesatuan</a:t>
            </a:r>
            <a:r>
              <a:rPr lang="en-US" dirty="0"/>
              <a:t> </a:t>
            </a:r>
            <a:r>
              <a:rPr lang="en-US" dirty="0" err="1"/>
              <a:t>sekerja</a:t>
            </a:r>
            <a:r>
              <a:rPr lang="en-US" dirty="0"/>
              <a:t>. Wakil yang </a:t>
            </a:r>
            <a:r>
              <a:rPr lang="en-US" dirty="0" err="1"/>
              <a:t>terlatih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kesatuan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memimpin</a:t>
            </a:r>
            <a:r>
              <a:rPr lang="en-US" dirty="0"/>
              <a:t> </a:t>
            </a:r>
            <a:r>
              <a:rPr lang="en-US" dirty="0" err="1"/>
              <a:t>perundingan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pekerja</a:t>
            </a:r>
            <a:r>
              <a:rPr lang="en-US" dirty="0"/>
              <a:t>. 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470947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099E7A-95EA-45F9-8F0A-710C48A7F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SOSIAL </a:t>
            </a:r>
            <a:endParaRPr lang="en-MY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3EF67-3F87-4BD7-AB7E-AEF628C11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 fontScale="92500" lnSpcReduction="20000"/>
          </a:bodyPr>
          <a:lstStyle/>
          <a:p>
            <a:r>
              <a:rPr lang="en-US" dirty="0"/>
              <a:t>Ahli </a:t>
            </a:r>
            <a:r>
              <a:rPr lang="en-US" dirty="0" err="1"/>
              <a:t>kesatuan</a:t>
            </a:r>
            <a:r>
              <a:rPr lang="en-US" dirty="0"/>
              <a:t>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keselamatan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. Ahli </a:t>
            </a:r>
            <a:r>
              <a:rPr lang="en-US" dirty="0" err="1"/>
              <a:t>kesatuan</a:t>
            </a:r>
            <a:r>
              <a:rPr lang="en-US" dirty="0"/>
              <a:t> </a:t>
            </a:r>
            <a:r>
              <a:rPr lang="en-US" dirty="0" err="1"/>
              <a:t>sekerja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cenderung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kekal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lama.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purata</a:t>
            </a:r>
            <a:r>
              <a:rPr lang="en-US" dirty="0"/>
              <a:t>,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kekal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5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pekerja</a:t>
            </a:r>
            <a:r>
              <a:rPr lang="en-US" dirty="0"/>
              <a:t> yang </a:t>
            </a:r>
            <a:r>
              <a:rPr lang="en-US" dirty="0" err="1"/>
              <a:t>tiada</a:t>
            </a:r>
            <a:r>
              <a:rPr lang="en-US" dirty="0"/>
              <a:t> </a:t>
            </a:r>
            <a:r>
              <a:rPr lang="en-US" dirty="0" err="1"/>
              <a:t>kesatuan</a:t>
            </a:r>
            <a:r>
              <a:rPr lang="en-US" dirty="0"/>
              <a:t>. </a:t>
            </a:r>
          </a:p>
          <a:p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ahli</a:t>
            </a:r>
            <a:r>
              <a:rPr lang="en-US" dirty="0"/>
              <a:t> </a:t>
            </a:r>
            <a:r>
              <a:rPr lang="en-US" dirty="0" err="1"/>
              <a:t>kesatuan</a:t>
            </a:r>
            <a:r>
              <a:rPr lang="en-US" dirty="0"/>
              <a:t>,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sentiasa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sebahagian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, dan </a:t>
            </a:r>
            <a:r>
              <a:rPr lang="en-US" dirty="0" err="1"/>
              <a:t>sentiasa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sokongan</a:t>
            </a:r>
            <a:r>
              <a:rPr lang="en-US" dirty="0"/>
              <a:t> </a:t>
            </a:r>
            <a:r>
              <a:rPr lang="en-US" dirty="0" err="1"/>
              <a:t>kesatuan</a:t>
            </a:r>
            <a:r>
              <a:rPr lang="en-US" dirty="0"/>
              <a:t>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ahli</a:t>
            </a:r>
            <a:r>
              <a:rPr lang="en-US" dirty="0"/>
              <a:t> </a:t>
            </a:r>
            <a:r>
              <a:rPr lang="en-US" dirty="0" err="1"/>
              <a:t>memerlukannya</a:t>
            </a:r>
            <a:r>
              <a:rPr lang="en-US" dirty="0"/>
              <a:t>. </a:t>
            </a:r>
          </a:p>
          <a:p>
            <a:r>
              <a:rPr lang="en-US" dirty="0" err="1"/>
              <a:t>Kesatuan</a:t>
            </a:r>
            <a:r>
              <a:rPr lang="en-US" dirty="0"/>
              <a:t> </a:t>
            </a:r>
            <a:r>
              <a:rPr lang="en-US" dirty="0" err="1"/>
              <a:t>berjuang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peluang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pekerja</a:t>
            </a:r>
            <a:r>
              <a:rPr lang="en-US" dirty="0"/>
              <a:t> di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termasuklah</a:t>
            </a:r>
            <a:r>
              <a:rPr lang="en-US" dirty="0"/>
              <a:t> </a:t>
            </a:r>
            <a:r>
              <a:rPr lang="en-US" dirty="0" err="1"/>
              <a:t>gaji</a:t>
            </a:r>
            <a:r>
              <a:rPr lang="en-US" dirty="0"/>
              <a:t>, </a:t>
            </a:r>
            <a:r>
              <a:rPr lang="en-US" dirty="0" err="1"/>
              <a:t>rawatan</a:t>
            </a:r>
            <a:r>
              <a:rPr lang="en-US" dirty="0"/>
              <a:t> dan </a:t>
            </a:r>
            <a:r>
              <a:rPr lang="en-US" dirty="0" err="1"/>
              <a:t>menghapuskan</a:t>
            </a:r>
            <a:r>
              <a:rPr lang="en-US" dirty="0"/>
              <a:t> </a:t>
            </a:r>
            <a:r>
              <a:rPr lang="en-US" dirty="0" err="1"/>
              <a:t>sebarang</a:t>
            </a:r>
            <a:r>
              <a:rPr lang="en-US" dirty="0"/>
              <a:t> </a:t>
            </a:r>
            <a:r>
              <a:rPr lang="en-US" dirty="0" err="1"/>
              <a:t>diskriminasi</a:t>
            </a:r>
            <a:r>
              <a:rPr lang="en-US" dirty="0"/>
              <a:t>. 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174888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099E7A-95EA-45F9-8F0A-710C48A7F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SOSIAL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bersambung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MY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3EF67-3F87-4BD7-AB7E-AEF628C11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 fontScale="92500"/>
          </a:bodyPr>
          <a:lstStyle/>
          <a:p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kesatuan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selamat</a:t>
            </a:r>
            <a:r>
              <a:rPr lang="en-US" dirty="0"/>
              <a:t>. Di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perhubungan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majikan</a:t>
            </a:r>
            <a:r>
              <a:rPr lang="en-US" dirty="0"/>
              <a:t> dan </a:t>
            </a:r>
            <a:r>
              <a:rPr lang="en-US" dirty="0" err="1"/>
              <a:t>kesatuan</a:t>
            </a:r>
            <a:r>
              <a:rPr lang="en-US" dirty="0"/>
              <a:t> Malaysia, wakil </a:t>
            </a:r>
            <a:r>
              <a:rPr lang="en-US" dirty="0" err="1"/>
              <a:t>kesatuan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sebahagian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jawatankuasa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keselamatan</a:t>
            </a:r>
            <a:r>
              <a:rPr lang="en-US" dirty="0"/>
              <a:t> dan </a:t>
            </a:r>
            <a:r>
              <a:rPr lang="en-US" dirty="0" err="1"/>
              <a:t>kesihatan</a:t>
            </a:r>
            <a:r>
              <a:rPr lang="en-US" dirty="0"/>
              <a:t> </a:t>
            </a:r>
            <a:r>
              <a:rPr lang="en-US" dirty="0" err="1"/>
              <a:t>syarikat</a:t>
            </a:r>
            <a:r>
              <a:rPr lang="en-US" dirty="0"/>
              <a:t>.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membangkitkan</a:t>
            </a:r>
            <a:r>
              <a:rPr lang="en-US" dirty="0"/>
              <a:t> </a:t>
            </a:r>
            <a:r>
              <a:rPr lang="en-US" dirty="0" err="1"/>
              <a:t>sebarang</a:t>
            </a:r>
            <a:r>
              <a:rPr lang="en-US" dirty="0"/>
              <a:t> </a:t>
            </a:r>
            <a:r>
              <a:rPr lang="en-US" dirty="0" err="1"/>
              <a:t>isu</a:t>
            </a:r>
            <a:r>
              <a:rPr lang="en-US" dirty="0"/>
              <a:t> dan </a:t>
            </a:r>
            <a:r>
              <a:rPr lang="en-US" dirty="0" err="1"/>
              <a:t>masalah</a:t>
            </a:r>
            <a:r>
              <a:rPr lang="en-US" dirty="0"/>
              <a:t> yang </a:t>
            </a:r>
            <a:r>
              <a:rPr lang="en-US" dirty="0" err="1"/>
              <a:t>dihadapi</a:t>
            </a:r>
            <a:r>
              <a:rPr lang="en-US" dirty="0"/>
              <a:t> oleh </a:t>
            </a:r>
            <a:r>
              <a:rPr lang="en-US" dirty="0" err="1"/>
              <a:t>pekerja</a:t>
            </a:r>
            <a:r>
              <a:rPr lang="en-US" dirty="0"/>
              <a:t> di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. </a:t>
            </a:r>
          </a:p>
          <a:p>
            <a:r>
              <a:rPr lang="en-US" dirty="0" err="1"/>
              <a:t>Kesatuan</a:t>
            </a:r>
            <a:r>
              <a:rPr lang="en-US" dirty="0"/>
              <a:t> </a:t>
            </a:r>
            <a:r>
              <a:rPr lang="en-US" dirty="0" err="1"/>
              <a:t>menawarkan</a:t>
            </a:r>
            <a:r>
              <a:rPr lang="en-US" dirty="0"/>
              <a:t> </a:t>
            </a:r>
            <a:r>
              <a:rPr lang="en-US" dirty="0" err="1"/>
              <a:t>perkhidmatan</a:t>
            </a:r>
            <a:r>
              <a:rPr lang="en-US" dirty="0"/>
              <a:t> dan </a:t>
            </a:r>
            <a:r>
              <a:rPr lang="en-US" dirty="0" err="1"/>
              <a:t>nasihat</a:t>
            </a:r>
            <a:r>
              <a:rPr lang="en-US" dirty="0"/>
              <a:t> </a:t>
            </a:r>
            <a:r>
              <a:rPr lang="en-US" dirty="0" err="1"/>
              <a:t>undang-undang</a:t>
            </a:r>
            <a:r>
              <a:rPr lang="en-US" dirty="0"/>
              <a:t>. Malaysian Trades Union Congress (MTUC) </a:t>
            </a:r>
            <a:r>
              <a:rPr lang="en-US" dirty="0" err="1"/>
              <a:t>menyediakan</a:t>
            </a:r>
            <a:r>
              <a:rPr lang="en-US" dirty="0"/>
              <a:t> </a:t>
            </a:r>
            <a:r>
              <a:rPr lang="en-US" dirty="0" err="1"/>
              <a:t>perkhidmatan</a:t>
            </a:r>
            <a:r>
              <a:rPr lang="en-US" dirty="0"/>
              <a:t> </a:t>
            </a:r>
            <a:r>
              <a:rPr lang="en-US" dirty="0" err="1"/>
              <a:t>undang</a:t>
            </a:r>
            <a:r>
              <a:rPr lang="en-US" dirty="0"/>
              <a:t>=</a:t>
            </a:r>
            <a:r>
              <a:rPr lang="en-US" dirty="0" err="1"/>
              <a:t>undang</a:t>
            </a:r>
            <a:r>
              <a:rPr lang="en-US" dirty="0"/>
              <a:t> dan </a:t>
            </a:r>
            <a:r>
              <a:rPr lang="en-US" dirty="0" err="1"/>
              <a:t>nasihat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pekerja</a:t>
            </a:r>
            <a:r>
              <a:rPr lang="en-US" dirty="0"/>
              <a:t> </a:t>
            </a:r>
            <a:r>
              <a:rPr lang="en-US" dirty="0" err="1"/>
              <a:t>abila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menghadapi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dan </a:t>
            </a:r>
            <a:r>
              <a:rPr lang="en-US" dirty="0" err="1"/>
              <a:t>isu</a:t>
            </a:r>
            <a:r>
              <a:rPr lang="en-US" dirty="0"/>
              <a:t> di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. 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91672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3">
            <a:extLst>
              <a:ext uri="{FF2B5EF4-FFF2-40B4-BE49-F238E27FC236}">
                <a16:creationId xmlns:a16="http://schemas.microsoft.com/office/drawing/2014/main" id="{E02F3C71-C981-4614-98EA-D6C494F80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3" y="321176"/>
            <a:ext cx="7174247" cy="5896743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B4AE792-8B17-4521-B0D6-C97F1751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6" y="640263"/>
            <a:ext cx="6204984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Piawaian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Mengenai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Upah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Gaji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F0ACAB4-5411-4D5D-9BCE-B0CB157BA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515" y="2121762"/>
            <a:ext cx="6204984" cy="3626917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en-US" sz="2400" b="1" dirty="0" err="1"/>
              <a:t>Konvensyen</a:t>
            </a:r>
            <a:r>
              <a:rPr lang="en-US" sz="2400" b="1" dirty="0"/>
              <a:t> </a:t>
            </a:r>
            <a:r>
              <a:rPr lang="en-US" sz="2400" b="1" dirty="0" err="1"/>
              <a:t>Penetapan</a:t>
            </a:r>
            <a:r>
              <a:rPr lang="en-US" sz="2400" b="1" dirty="0"/>
              <a:t> </a:t>
            </a:r>
            <a:r>
              <a:rPr lang="en-US" sz="2400" b="1" dirty="0" err="1"/>
              <a:t>Gaji</a:t>
            </a:r>
            <a:r>
              <a:rPr lang="en-US" sz="2400" b="1" dirty="0"/>
              <a:t> Minima, 1970 (No. 131)</a:t>
            </a:r>
          </a:p>
          <a:p>
            <a:r>
              <a:rPr lang="en-US" sz="2400" dirty="0"/>
              <a:t>Negara-negara yang </a:t>
            </a:r>
            <a:r>
              <a:rPr lang="en-US" sz="2400" dirty="0" err="1"/>
              <a:t>mengesahkan</a:t>
            </a:r>
            <a:r>
              <a:rPr lang="en-US" sz="2400" dirty="0"/>
              <a:t> </a:t>
            </a:r>
            <a:r>
              <a:rPr lang="en-US" sz="2400" dirty="0" err="1"/>
              <a:t>konvensyen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mestilah</a:t>
            </a:r>
            <a:r>
              <a:rPr lang="en-US" sz="2400" dirty="0"/>
              <a:t> </a:t>
            </a:r>
            <a:r>
              <a:rPr lang="en-US" sz="2400" dirty="0" err="1"/>
              <a:t>menubuhkan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penetapan</a:t>
            </a:r>
            <a:r>
              <a:rPr lang="en-US" sz="2400" dirty="0"/>
              <a:t> </a:t>
            </a:r>
            <a:r>
              <a:rPr lang="en-US" sz="2400" dirty="0" err="1"/>
              <a:t>upah</a:t>
            </a:r>
            <a:r>
              <a:rPr lang="en-US" sz="2400" dirty="0"/>
              <a:t>/</a:t>
            </a:r>
            <a:r>
              <a:rPr lang="en-US" sz="2400" dirty="0" err="1"/>
              <a:t>gaji</a:t>
            </a:r>
            <a:r>
              <a:rPr lang="en-US" sz="2400" dirty="0"/>
              <a:t> minimum yang </a:t>
            </a:r>
            <a:r>
              <a:rPr lang="en-US" sz="2400" dirty="0" err="1"/>
              <a:t>bersesuaian</a:t>
            </a:r>
            <a:r>
              <a:rPr lang="en-US" sz="2400" dirty="0"/>
              <a:t> dengan </a:t>
            </a: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mengikut</a:t>
            </a:r>
            <a:r>
              <a:rPr lang="en-US" sz="2400" dirty="0"/>
              <a:t> </a:t>
            </a:r>
            <a:r>
              <a:rPr lang="en-US" sz="2400" dirty="0" err="1"/>
              <a:t>undang-undang</a:t>
            </a:r>
            <a:r>
              <a:rPr lang="en-US" sz="2400" dirty="0"/>
              <a:t> negara.</a:t>
            </a:r>
          </a:p>
          <a:p>
            <a:r>
              <a:rPr lang="en-US" sz="2400" b="1" dirty="0" err="1"/>
              <a:t>Konvensyen</a:t>
            </a:r>
            <a:r>
              <a:rPr lang="en-US" sz="2400" b="1" dirty="0"/>
              <a:t> </a:t>
            </a:r>
            <a:r>
              <a:rPr lang="en-US" sz="2400" b="1" dirty="0" err="1"/>
              <a:t>Pendapatan</a:t>
            </a:r>
            <a:r>
              <a:rPr lang="en-US" sz="2400" b="1" dirty="0"/>
              <a:t> Yang Sama Nilai/</a:t>
            </a:r>
            <a:r>
              <a:rPr lang="en-US" sz="2400" b="1" dirty="0" err="1"/>
              <a:t>Setanding</a:t>
            </a:r>
            <a:r>
              <a:rPr lang="en-US" sz="2400" b="1" dirty="0"/>
              <a:t> Dengan </a:t>
            </a:r>
            <a:r>
              <a:rPr lang="en-US" sz="2400" b="1" dirty="0" err="1"/>
              <a:t>Pekerjaan</a:t>
            </a:r>
            <a:r>
              <a:rPr lang="en-US" sz="2400" b="1" dirty="0"/>
              <a:t> (No. 100. No. 131)</a:t>
            </a:r>
          </a:p>
          <a:p>
            <a:r>
              <a:rPr lang="en-US" sz="2400" dirty="0" err="1"/>
              <a:t>Konvensyen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menyatakan</a:t>
            </a:r>
            <a:r>
              <a:rPr lang="en-US" sz="2400" dirty="0"/>
              <a:t> </a:t>
            </a:r>
            <a:r>
              <a:rPr lang="en-US" sz="2400" dirty="0" err="1"/>
              <a:t>bahawa</a:t>
            </a:r>
            <a:r>
              <a:rPr lang="en-US" sz="2400" dirty="0"/>
              <a:t> </a:t>
            </a:r>
            <a:r>
              <a:rPr lang="en-US" sz="2400" dirty="0" err="1"/>
              <a:t>gaji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lelaki</a:t>
            </a:r>
            <a:r>
              <a:rPr lang="en-US" sz="2400" dirty="0"/>
              <a:t> dan </a:t>
            </a:r>
            <a:r>
              <a:rPr lang="en-US" sz="2400" dirty="0" err="1"/>
              <a:t>wanita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pekerjaan</a:t>
            </a:r>
            <a:r>
              <a:rPr lang="en-US" sz="2400" dirty="0"/>
              <a:t> yang </a:t>
            </a:r>
            <a:r>
              <a:rPr lang="en-US" sz="2400" dirty="0" err="1"/>
              <a:t>sama</a:t>
            </a:r>
            <a:r>
              <a:rPr lang="en-US" sz="2400" dirty="0"/>
              <a:t> </a:t>
            </a:r>
            <a:r>
              <a:rPr lang="en-US" sz="2400" dirty="0" err="1"/>
              <a:t>nilainya</a:t>
            </a:r>
            <a:r>
              <a:rPr lang="en-US" sz="2400" dirty="0"/>
              <a:t> </a:t>
            </a:r>
            <a:r>
              <a:rPr lang="en-US" sz="2400" dirty="0" err="1"/>
              <a:t>mestilah</a:t>
            </a:r>
            <a:r>
              <a:rPr lang="en-US" sz="2400" dirty="0"/>
              <a:t> </a:t>
            </a:r>
            <a:r>
              <a:rPr lang="en-US" sz="2400" dirty="0" err="1"/>
              <a:t>sama</a:t>
            </a:r>
            <a:r>
              <a:rPr lang="en-US" sz="2400" dirty="0"/>
              <a:t>/</a:t>
            </a:r>
            <a:r>
              <a:rPr lang="en-US" sz="2400" dirty="0" err="1"/>
              <a:t>setanding</a:t>
            </a:r>
            <a:r>
              <a:rPr lang="en-US" sz="2400" dirty="0"/>
              <a:t> (</a:t>
            </a:r>
            <a:r>
              <a:rPr lang="en-US" sz="2400" dirty="0" err="1"/>
              <a:t>tiada</a:t>
            </a:r>
            <a:r>
              <a:rPr lang="en-US" sz="2400" dirty="0"/>
              <a:t> </a:t>
            </a:r>
            <a:r>
              <a:rPr lang="en-US" sz="2400" dirty="0" err="1"/>
              <a:t>diskriminasi</a:t>
            </a:r>
            <a:r>
              <a:rPr lang="en-US" sz="2400" dirty="0"/>
              <a:t> </a:t>
            </a:r>
            <a:r>
              <a:rPr lang="en-US" sz="2400" dirty="0" err="1"/>
              <a:t>jantina</a:t>
            </a:r>
            <a:r>
              <a:rPr lang="en-US" sz="2400" dirty="0"/>
              <a:t>).</a:t>
            </a:r>
          </a:p>
        </p:txBody>
      </p:sp>
      <p:pic>
        <p:nvPicPr>
          <p:cNvPr id="16" name="Picture 15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311CD29A-D6D0-4F09-88C0-7E4A543AE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948803" y="306909"/>
            <a:ext cx="3803904" cy="2852928"/>
          </a:xfrm>
          <a:prstGeom prst="rect">
            <a:avLst/>
          </a:prstGeom>
        </p:spPr>
      </p:pic>
      <p:pic>
        <p:nvPicPr>
          <p:cNvPr id="7" name="Picture Placeholder 6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466938F6-A9EC-452A-9AD5-91D81B4656D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16778" r="16778"/>
          <a:stretch>
            <a:fillRect/>
          </a:stretch>
        </p:blipFill>
        <p:spPr>
          <a:xfrm>
            <a:off x="8045423" y="3364992"/>
            <a:ext cx="3610666" cy="28529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4F4716B-BA16-463D-824E-9DDA59BDC419}"/>
              </a:ext>
            </a:extLst>
          </p:cNvPr>
          <p:cNvSpPr txBox="1"/>
          <p:nvPr/>
        </p:nvSpPr>
        <p:spPr>
          <a:xfrm>
            <a:off x="9469273" y="6017865"/>
            <a:ext cx="218681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MY" sz="700">
                <a:solidFill>
                  <a:srgbClr val="FFFFFF"/>
                </a:solidFill>
                <a:hlinkClick r:id="rId5" tooltip="http://www.knowthymoney.com/2015/11/the-bright-side-of-falling-ringgit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MY" sz="700">
                <a:solidFill>
                  <a:srgbClr val="FFFFFF"/>
                </a:solidFill>
              </a:rPr>
              <a:t> by Unknown Author is licensed under </a:t>
            </a:r>
            <a:r>
              <a:rPr lang="en-MY" sz="700">
                <a:solidFill>
                  <a:srgbClr val="FFFFFF"/>
                </a:solidFill>
                <a:hlinkClick r:id="rId6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MY" sz="700">
              <a:solidFill>
                <a:srgbClr val="FFFFFF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9EA4652-BBFF-4892-89F2-A6CBE0046B45}"/>
              </a:ext>
            </a:extLst>
          </p:cNvPr>
          <p:cNvSpPr txBox="1"/>
          <p:nvPr/>
        </p:nvSpPr>
        <p:spPr>
          <a:xfrm>
            <a:off x="9293380" y="2959782"/>
            <a:ext cx="245932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MY" sz="700">
                <a:solidFill>
                  <a:srgbClr val="FFFFFF"/>
                </a:solidFill>
                <a:hlinkClick r:id="rId3" tooltip="https://anarm.net/gaji-minimum-pekerja-swasta-rm900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MY" sz="700">
                <a:solidFill>
                  <a:srgbClr val="FFFFFF"/>
                </a:solidFill>
              </a:rPr>
              <a:t> by Unknown Author is licensed under </a:t>
            </a:r>
            <a:r>
              <a:rPr lang="en-MY" sz="700">
                <a:solidFill>
                  <a:srgbClr val="FFFFFF"/>
                </a:solidFill>
                <a:hlinkClick r:id="rId7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MY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067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6" name="Rectangle 62">
            <a:extLst>
              <a:ext uri="{FF2B5EF4-FFF2-40B4-BE49-F238E27FC236}">
                <a16:creationId xmlns:a16="http://schemas.microsoft.com/office/drawing/2014/main" id="{B43B9CA2-4B31-4ACD-9A9F-B8E6C6420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Placeholder 7" descr="A person standing next to a tree&#10;&#10;Description automatically generated">
            <a:extLst>
              <a:ext uri="{FF2B5EF4-FFF2-40B4-BE49-F238E27FC236}">
                <a16:creationId xmlns:a16="http://schemas.microsoft.com/office/drawing/2014/main" id="{6B1D9D5B-160E-4173-B199-FFF5C4BA0DC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127" r="8037" b="1"/>
          <a:stretch/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15" name="Picture 14" descr="A person riding a motorcycle down a road&#10;&#10;Description automatically generated">
            <a:extLst>
              <a:ext uri="{FF2B5EF4-FFF2-40B4-BE49-F238E27FC236}">
                <a16:creationId xmlns:a16="http://schemas.microsoft.com/office/drawing/2014/main" id="{BDF8E496-AA75-4F0F-B77B-B746709982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2489" r="12158" b="-2"/>
          <a:stretch/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12" name="Picture 11" descr="A person standing next to a palm tree&#10;&#10;Description automatically generated">
            <a:extLst>
              <a:ext uri="{FF2B5EF4-FFF2-40B4-BE49-F238E27FC236}">
                <a16:creationId xmlns:a16="http://schemas.microsoft.com/office/drawing/2014/main" id="{92191C77-CF91-4C17-A8F8-B63C6D1F9AF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t="22649" r="-1" b="4796"/>
          <a:stretch/>
        </p:blipFill>
        <p:spPr>
          <a:xfrm>
            <a:off x="5168353" y="3456432"/>
            <a:ext cx="7023646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65" name="Freeform: Shape 64">
            <a:extLst>
              <a:ext uri="{FF2B5EF4-FFF2-40B4-BE49-F238E27FC236}">
                <a16:creationId xmlns:a16="http://schemas.microsoft.com/office/drawing/2014/main" id="{33F94DB1-BC5D-454D-845C-7BA3A1F46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2965" cy="6858000"/>
          </a:xfrm>
          <a:custGeom>
            <a:avLst/>
            <a:gdLst>
              <a:gd name="connsiteX0" fmla="*/ 0 w 5932965"/>
              <a:gd name="connsiteY0" fmla="*/ 0 h 6858000"/>
              <a:gd name="connsiteX1" fmla="*/ 5140363 w 5932965"/>
              <a:gd name="connsiteY1" fmla="*/ 0 h 6858000"/>
              <a:gd name="connsiteX2" fmla="*/ 5152943 w 5932965"/>
              <a:gd name="connsiteY2" fmla="*/ 23550 h 6858000"/>
              <a:gd name="connsiteX3" fmla="*/ 5932965 w 5932965"/>
              <a:gd name="connsiteY3" fmla="*/ 3479505 h 6858000"/>
              <a:gd name="connsiteX4" fmla="*/ 5262410 w 5932965"/>
              <a:gd name="connsiteY4" fmla="*/ 6708999 h 6858000"/>
              <a:gd name="connsiteX5" fmla="*/ 5190385 w 5932965"/>
              <a:gd name="connsiteY5" fmla="*/ 6858000 h 6858000"/>
              <a:gd name="connsiteX6" fmla="*/ 0 w 593296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2965" h="6858000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67" name="Freeform: Shape 66">
            <a:extLst>
              <a:ext uri="{FF2B5EF4-FFF2-40B4-BE49-F238E27FC236}">
                <a16:creationId xmlns:a16="http://schemas.microsoft.com/office/drawing/2014/main" id="{5676B86F-860B-4586-BCAA-C0650C09B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2333" cy="6858000"/>
          </a:xfrm>
          <a:custGeom>
            <a:avLst/>
            <a:gdLst>
              <a:gd name="connsiteX0" fmla="*/ 0 w 5922333"/>
              <a:gd name="connsiteY0" fmla="*/ 0 h 6858000"/>
              <a:gd name="connsiteX1" fmla="*/ 5129731 w 5922333"/>
              <a:gd name="connsiteY1" fmla="*/ 0 h 6858000"/>
              <a:gd name="connsiteX2" fmla="*/ 5142311 w 5922333"/>
              <a:gd name="connsiteY2" fmla="*/ 23550 h 6858000"/>
              <a:gd name="connsiteX3" fmla="*/ 5922333 w 5922333"/>
              <a:gd name="connsiteY3" fmla="*/ 3479505 h 6858000"/>
              <a:gd name="connsiteX4" fmla="*/ 5251778 w 5922333"/>
              <a:gd name="connsiteY4" fmla="*/ 6708999 h 6858000"/>
              <a:gd name="connsiteX5" fmla="*/ 5179753 w 5922333"/>
              <a:gd name="connsiteY5" fmla="*/ 6858000 h 6858000"/>
              <a:gd name="connsiteX6" fmla="*/ 0 w 592233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333" h="6858000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B4AE792-8B17-4521-B0D6-C97F1751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1" y="69722"/>
            <a:ext cx="492233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Tenaga </a:t>
            </a:r>
            <a:r>
              <a:rPr lang="en-US" sz="44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Buruh</a:t>
            </a:r>
            <a:r>
              <a:rPr lang="en-US" sz="44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44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Paksa</a:t>
            </a:r>
            <a:endParaRPr lang="en-US" sz="4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8C818ED5-2F56-4171-9445-3AA4F4462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DE74FCE8-866C-4AFA-B45C-FACE2A609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F0ACAB4-5411-4D5D-9BCE-B0CB157BA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8056" y="1139166"/>
            <a:ext cx="4922338" cy="5438615"/>
          </a:xfr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r>
              <a:rPr lang="en-US" sz="2400" b="1" dirty="0" err="1"/>
              <a:t>Konvensyen</a:t>
            </a:r>
            <a:r>
              <a:rPr lang="en-US" sz="2400" b="1" dirty="0"/>
              <a:t> </a:t>
            </a:r>
            <a:r>
              <a:rPr lang="en-US" sz="2400" b="1" dirty="0" err="1"/>
              <a:t>Buruh</a:t>
            </a:r>
            <a:r>
              <a:rPr lang="en-US" sz="2400" b="1" dirty="0"/>
              <a:t> </a:t>
            </a:r>
            <a:r>
              <a:rPr lang="en-US" sz="2400" b="1" dirty="0" err="1"/>
              <a:t>Paksa</a:t>
            </a:r>
            <a:r>
              <a:rPr lang="en-US" sz="2400" b="1" dirty="0"/>
              <a:t>, 1930 (No. 29)</a:t>
            </a:r>
          </a:p>
          <a:p>
            <a:r>
              <a:rPr lang="en-US" sz="2400" dirty="0" err="1"/>
              <a:t>Konvensyen</a:t>
            </a:r>
            <a:r>
              <a:rPr lang="en-US" sz="2400" dirty="0"/>
              <a:t> </a:t>
            </a:r>
            <a:r>
              <a:rPr lang="en-US" sz="2400" dirty="0" err="1"/>
              <a:t>asas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melarang</a:t>
            </a:r>
            <a:r>
              <a:rPr lang="en-US" sz="2400" dirty="0"/>
              <a:t> </a:t>
            </a: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bentuk</a:t>
            </a:r>
            <a:r>
              <a:rPr lang="en-US" sz="2400" dirty="0"/>
              <a:t> </a:t>
            </a:r>
            <a:r>
              <a:rPr lang="en-US" sz="2400" dirty="0" err="1"/>
              <a:t>buruh</a:t>
            </a:r>
            <a:r>
              <a:rPr lang="en-US" sz="2400" dirty="0"/>
              <a:t> </a:t>
            </a:r>
            <a:r>
              <a:rPr lang="en-US" sz="2400" dirty="0" err="1"/>
              <a:t>paksa</a:t>
            </a:r>
            <a:r>
              <a:rPr lang="en-US" sz="2400" dirty="0"/>
              <a:t> dan mana-mana </a:t>
            </a:r>
            <a:r>
              <a:rPr lang="en-US" sz="2400" dirty="0" err="1"/>
              <a:t>pengambilan</a:t>
            </a:r>
            <a:r>
              <a:rPr lang="en-US" sz="2400" dirty="0"/>
              <a:t> </a:t>
            </a:r>
            <a:r>
              <a:rPr lang="en-US" sz="2400" dirty="0" err="1"/>
              <a:t>buruh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paksa</a:t>
            </a:r>
            <a:r>
              <a:rPr lang="en-US" sz="2400" dirty="0"/>
              <a:t> </a:t>
            </a:r>
            <a:r>
              <a:rPr lang="en-US" sz="2400" dirty="0" err="1"/>
              <a:t>hendaklah</a:t>
            </a:r>
            <a:r>
              <a:rPr lang="en-US" sz="2400" dirty="0"/>
              <a:t> </a:t>
            </a:r>
            <a:r>
              <a:rPr lang="en-US" sz="2400" dirty="0" err="1"/>
              <a:t>dihukum</a:t>
            </a:r>
            <a:r>
              <a:rPr lang="en-US" sz="2400" dirty="0"/>
              <a:t>. Negara-negara yang </a:t>
            </a:r>
            <a:r>
              <a:rPr lang="en-US" sz="2400" dirty="0" err="1"/>
              <a:t>mengesahkan</a:t>
            </a:r>
            <a:r>
              <a:rPr lang="en-US" sz="2400" dirty="0"/>
              <a:t> </a:t>
            </a:r>
            <a:r>
              <a:rPr lang="en-US" sz="2400" dirty="0" err="1"/>
              <a:t>konvensyen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mesti</a:t>
            </a:r>
            <a:r>
              <a:rPr lang="en-US" sz="2400" dirty="0"/>
              <a:t> </a:t>
            </a:r>
            <a:r>
              <a:rPr lang="en-US" sz="2400" dirty="0" err="1"/>
              <a:t>memastikan</a:t>
            </a:r>
            <a:r>
              <a:rPr lang="en-US" sz="2400" dirty="0"/>
              <a:t> </a:t>
            </a:r>
            <a:r>
              <a:rPr lang="en-US" sz="2400" dirty="0" err="1"/>
              <a:t>hukuman</a:t>
            </a:r>
            <a:r>
              <a:rPr lang="en-US" sz="2400" dirty="0"/>
              <a:t> yang </a:t>
            </a:r>
            <a:r>
              <a:rPr lang="en-US" sz="2400" dirty="0" err="1"/>
              <a:t>dikenakan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wajar</a:t>
            </a:r>
            <a:r>
              <a:rPr lang="en-US" sz="2400" dirty="0"/>
              <a:t> dan </a:t>
            </a:r>
            <a:r>
              <a:rPr lang="en-US" sz="2400" dirty="0" err="1"/>
              <a:t>dikuatkuasakan</a:t>
            </a:r>
            <a:r>
              <a:rPr lang="en-US" sz="2400" dirty="0"/>
              <a:t> dengan </a:t>
            </a:r>
            <a:r>
              <a:rPr lang="en-US" sz="2400" dirty="0" err="1"/>
              <a:t>ketat</a:t>
            </a:r>
            <a:r>
              <a:rPr lang="en-US" sz="2400" dirty="0"/>
              <a:t>.</a:t>
            </a:r>
          </a:p>
          <a:p>
            <a:r>
              <a:rPr lang="en-US" sz="2400" b="1" dirty="0" err="1"/>
              <a:t>Protokol</a:t>
            </a:r>
            <a:r>
              <a:rPr lang="en-US" sz="2400" b="1" dirty="0"/>
              <a:t> 2014 </a:t>
            </a:r>
            <a:r>
              <a:rPr lang="en-US" sz="2400" b="1" dirty="0" err="1"/>
              <a:t>kepada</a:t>
            </a:r>
            <a:r>
              <a:rPr lang="en-US" sz="2400" b="1" dirty="0"/>
              <a:t> </a:t>
            </a:r>
            <a:r>
              <a:rPr lang="en-US" sz="2400" b="1" dirty="0" err="1"/>
              <a:t>Konvensyen</a:t>
            </a:r>
            <a:r>
              <a:rPr lang="en-US" sz="2400" b="1" dirty="0"/>
              <a:t> </a:t>
            </a:r>
            <a:r>
              <a:rPr lang="en-US" sz="2400" b="1" dirty="0" err="1"/>
              <a:t>Buruh</a:t>
            </a:r>
            <a:r>
              <a:rPr lang="en-US" sz="2400" b="1" dirty="0"/>
              <a:t> </a:t>
            </a:r>
            <a:r>
              <a:rPr lang="en-US" sz="2400" b="1" dirty="0" err="1"/>
              <a:t>Paksa</a:t>
            </a:r>
            <a:r>
              <a:rPr lang="en-US" sz="2400" b="1" dirty="0"/>
              <a:t> &amp; Cadangan </a:t>
            </a:r>
            <a:r>
              <a:rPr lang="en-US" sz="2400" b="1" dirty="0" err="1"/>
              <a:t>Buruh</a:t>
            </a:r>
            <a:r>
              <a:rPr lang="en-US" sz="2400" b="1" dirty="0"/>
              <a:t> </a:t>
            </a:r>
            <a:r>
              <a:rPr lang="en-US" sz="2400" b="1" dirty="0" err="1"/>
              <a:t>Paksa</a:t>
            </a:r>
            <a:r>
              <a:rPr lang="en-US" sz="2400" b="1" dirty="0"/>
              <a:t> (Cadangan </a:t>
            </a:r>
            <a:r>
              <a:rPr lang="en-US" sz="2400" b="1" dirty="0" err="1"/>
              <a:t>Tambahan</a:t>
            </a:r>
            <a:r>
              <a:rPr lang="en-US" sz="2400" b="1" dirty="0"/>
              <a:t>), 2014 (No. 203)</a:t>
            </a:r>
          </a:p>
          <a:p>
            <a:r>
              <a:rPr lang="en-US" sz="2400" dirty="0" err="1"/>
              <a:t>Bertujuan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menggerakkan</a:t>
            </a:r>
            <a:r>
              <a:rPr lang="en-US" sz="2400" dirty="0"/>
              <a:t> Langkah-Langkah </a:t>
            </a:r>
            <a:r>
              <a:rPr lang="en-US" sz="2400" noProof="1"/>
              <a:t>pencegahan</a:t>
            </a:r>
            <a:r>
              <a:rPr lang="en-US" sz="2400" dirty="0"/>
              <a:t>, </a:t>
            </a:r>
            <a:r>
              <a:rPr lang="en-US" sz="2400" dirty="0" err="1"/>
              <a:t>perlindungan</a:t>
            </a:r>
            <a:r>
              <a:rPr lang="en-US" sz="2400" dirty="0"/>
              <a:t> dan </a:t>
            </a:r>
            <a:r>
              <a:rPr lang="en-US" sz="2400" dirty="0" err="1"/>
              <a:t>pampasan</a:t>
            </a:r>
            <a:r>
              <a:rPr lang="en-US" sz="2400" dirty="0"/>
              <a:t>,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meningkatkan</a:t>
            </a:r>
            <a:r>
              <a:rPr lang="en-US" sz="2400" dirty="0"/>
              <a:t> </a:t>
            </a:r>
            <a:r>
              <a:rPr lang="en-US" sz="2400" dirty="0" err="1"/>
              <a:t>usaha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menghapuskan</a:t>
            </a:r>
            <a:r>
              <a:rPr lang="en-US" sz="2400" dirty="0"/>
              <a:t> </a:t>
            </a: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bentuk</a:t>
            </a:r>
            <a:r>
              <a:rPr lang="en-US" sz="2400" dirty="0"/>
              <a:t> </a:t>
            </a:r>
            <a:r>
              <a:rPr lang="en-US" sz="2400" dirty="0" err="1"/>
              <a:t>buruh</a:t>
            </a:r>
            <a:r>
              <a:rPr lang="en-US" sz="2400" dirty="0"/>
              <a:t> </a:t>
            </a:r>
            <a:r>
              <a:rPr lang="en-US" sz="2400" dirty="0" err="1"/>
              <a:t>paksa</a:t>
            </a:r>
            <a:r>
              <a:rPr lang="en-US" sz="2400" dirty="0"/>
              <a:t> </a:t>
            </a:r>
            <a:r>
              <a:rPr lang="en-US" sz="2400" dirty="0" err="1"/>
              <a:t>termasuklah</a:t>
            </a:r>
            <a:r>
              <a:rPr lang="en-US" sz="2400" dirty="0"/>
              <a:t> </a:t>
            </a:r>
            <a:r>
              <a:rPr lang="en-US" sz="2400" dirty="0" err="1"/>
              <a:t>pemerdagangan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104772-3850-48B4-AD5D-9A1B96872E66}"/>
              </a:ext>
            </a:extLst>
          </p:cNvPr>
          <p:cNvSpPr txBox="1"/>
          <p:nvPr/>
        </p:nvSpPr>
        <p:spPr>
          <a:xfrm>
            <a:off x="9751909" y="6870700"/>
            <a:ext cx="244009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MY" sz="700">
                <a:solidFill>
                  <a:srgbClr val="FFFFFF"/>
                </a:solidFill>
                <a:hlinkClick r:id="rId3" tooltip="http://basecamppetualang.blogspot.com/2013/10/catatan-seorang-buruh-di-perkebunan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MY" sz="700">
                <a:solidFill>
                  <a:srgbClr val="FFFFFF"/>
                </a:solidFill>
              </a:rPr>
              <a:t> by Unknown Author is licensed under </a:t>
            </a:r>
            <a:r>
              <a:rPr lang="en-MY" sz="700">
                <a:solidFill>
                  <a:srgbClr val="FFFFFF"/>
                </a:solidFill>
                <a:hlinkClick r:id="rId8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MY" sz="700">
              <a:solidFill>
                <a:srgbClr val="FFFFFF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3FB30F-FCCF-4984-9174-9F08DB6AB1E5}"/>
              </a:ext>
            </a:extLst>
          </p:cNvPr>
          <p:cNvSpPr txBox="1"/>
          <p:nvPr/>
        </p:nvSpPr>
        <p:spPr>
          <a:xfrm>
            <a:off x="7299118" y="6870700"/>
            <a:ext cx="244009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MY" sz="700">
                <a:solidFill>
                  <a:srgbClr val="FFFFFF"/>
                </a:solidFill>
                <a:hlinkClick r:id="rId7" tooltip="https://lakilakibaru.or.id/mesuji-pertautan-kapitalisme-maskulinitas-hegemonik-dan-kekerasan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MY" sz="700">
                <a:solidFill>
                  <a:srgbClr val="FFFFFF"/>
                </a:solidFill>
              </a:rPr>
              <a:t> by Unknown Author is licensed under </a:t>
            </a:r>
            <a:r>
              <a:rPr lang="en-MY" sz="700">
                <a:solidFill>
                  <a:srgbClr val="FFFFFF"/>
                </a:solidFill>
                <a:hlinkClick r:id="rId8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MY" sz="700">
              <a:solidFill>
                <a:srgbClr val="FFFFFF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FBE7BB-1107-4081-864B-E3F13E331CA6}"/>
              </a:ext>
            </a:extLst>
          </p:cNvPr>
          <p:cNvSpPr txBox="1"/>
          <p:nvPr/>
        </p:nvSpPr>
        <p:spPr>
          <a:xfrm>
            <a:off x="4979376" y="6870700"/>
            <a:ext cx="23070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MY" sz="700" dirty="0">
                <a:solidFill>
                  <a:srgbClr val="FFFFFF"/>
                </a:solidFill>
                <a:hlinkClick r:id="rId5" tooltip="https://ms.wikipedia.org/wiki/Grise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MY" sz="700" dirty="0">
                <a:solidFill>
                  <a:srgbClr val="FFFFFF"/>
                </a:solidFill>
              </a:rPr>
              <a:t> by Unknown Author is licensed under </a:t>
            </a:r>
            <a:r>
              <a:rPr lang="en-MY" sz="700" dirty="0">
                <a:solidFill>
                  <a:srgbClr val="FFFFFF"/>
                </a:solidFill>
                <a:hlinkClick r:id="rId9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MY" sz="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306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" name="Rectangle 80">
            <a:extLst>
              <a:ext uri="{FF2B5EF4-FFF2-40B4-BE49-F238E27FC236}">
                <a16:creationId xmlns:a16="http://schemas.microsoft.com/office/drawing/2014/main" id="{72D05657-94EE-4B2D-BC1B-A1D065063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Arc 82">
            <a:extLst>
              <a:ext uri="{FF2B5EF4-FFF2-40B4-BE49-F238E27FC236}">
                <a16:creationId xmlns:a16="http://schemas.microsoft.com/office/drawing/2014/main" id="{7586665A-47B3-4AEE-BC94-15D89FF70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5099" y="486184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B4AE792-8B17-4521-B0D6-C97F1751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4542" y="486184"/>
            <a:ext cx="736399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Buruh</a:t>
            </a:r>
            <a:r>
              <a:rPr lang="en-US" sz="44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Kanak-Kanak</a:t>
            </a:r>
          </a:p>
        </p:txBody>
      </p:sp>
      <p:pic>
        <p:nvPicPr>
          <p:cNvPr id="7" name="Picture 6" descr="A group of people standing next to a person posing for a picture&#10;&#10;Description automatically generated">
            <a:extLst>
              <a:ext uri="{FF2B5EF4-FFF2-40B4-BE49-F238E27FC236}">
                <a16:creationId xmlns:a16="http://schemas.microsoft.com/office/drawing/2014/main" id="{43E7345A-F9B9-4795-A144-FE26A0B0AF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-3" b="12248"/>
          <a:stretch/>
        </p:blipFill>
        <p:spPr>
          <a:xfrm>
            <a:off x="581526" y="258142"/>
            <a:ext cx="3118718" cy="3118718"/>
          </a:xfrm>
          <a:custGeom>
            <a:avLst/>
            <a:gdLst/>
            <a:ahLst/>
            <a:cxnLst/>
            <a:rect l="l" t="t" r="r" b="b"/>
            <a:pathLst>
              <a:path w="2683042" h="2683042">
                <a:moveTo>
                  <a:pt x="102278" y="0"/>
                </a:moveTo>
                <a:lnTo>
                  <a:pt x="2580764" y="0"/>
                </a:lnTo>
                <a:cubicBezTo>
                  <a:pt x="2637251" y="0"/>
                  <a:pt x="2683042" y="45791"/>
                  <a:pt x="2683042" y="102278"/>
                </a:cubicBezTo>
                <a:lnTo>
                  <a:pt x="2683042" y="2580764"/>
                </a:lnTo>
                <a:cubicBezTo>
                  <a:pt x="2683042" y="2637251"/>
                  <a:pt x="2637251" y="2683042"/>
                  <a:pt x="2580764" y="2683042"/>
                </a:cubicBezTo>
                <a:lnTo>
                  <a:pt x="102278" y="2683042"/>
                </a:lnTo>
                <a:cubicBezTo>
                  <a:pt x="45791" y="2683042"/>
                  <a:pt x="0" y="2637251"/>
                  <a:pt x="0" y="2580764"/>
                </a:cubicBezTo>
                <a:lnTo>
                  <a:pt x="0" y="102278"/>
                </a:lnTo>
                <a:cubicBezTo>
                  <a:pt x="0" y="45791"/>
                  <a:pt x="45791" y="0"/>
                  <a:pt x="102278" y="0"/>
                </a:cubicBezTo>
                <a:close/>
              </a:path>
            </a:pathLst>
          </a:custGeom>
        </p:spPr>
      </p:pic>
      <p:pic>
        <p:nvPicPr>
          <p:cNvPr id="19" name="Picture 18" descr="A picture containing outdoor, water, man, flying&#10;&#10;Description automatically generated">
            <a:extLst>
              <a:ext uri="{FF2B5EF4-FFF2-40B4-BE49-F238E27FC236}">
                <a16:creationId xmlns:a16="http://schemas.microsoft.com/office/drawing/2014/main" id="{05078BF2-B044-4A8F-856B-3A99B0B4196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6973" r="26530" b="4"/>
          <a:stretch/>
        </p:blipFill>
        <p:spPr>
          <a:xfrm>
            <a:off x="581526" y="3486449"/>
            <a:ext cx="3118718" cy="3118718"/>
          </a:xfrm>
          <a:custGeom>
            <a:avLst/>
            <a:gdLst/>
            <a:ahLst/>
            <a:cxnLst/>
            <a:rect l="l" t="t" r="r" b="b"/>
            <a:pathLst>
              <a:path w="2683042" h="2683042">
                <a:moveTo>
                  <a:pt x="102278" y="0"/>
                </a:moveTo>
                <a:lnTo>
                  <a:pt x="2580764" y="0"/>
                </a:lnTo>
                <a:cubicBezTo>
                  <a:pt x="2637251" y="0"/>
                  <a:pt x="2683042" y="45791"/>
                  <a:pt x="2683042" y="102278"/>
                </a:cubicBezTo>
                <a:lnTo>
                  <a:pt x="2683042" y="2580764"/>
                </a:lnTo>
                <a:cubicBezTo>
                  <a:pt x="2683042" y="2637251"/>
                  <a:pt x="2637251" y="2683042"/>
                  <a:pt x="2580764" y="2683042"/>
                </a:cubicBezTo>
                <a:lnTo>
                  <a:pt x="102278" y="2683042"/>
                </a:lnTo>
                <a:cubicBezTo>
                  <a:pt x="45791" y="2683042"/>
                  <a:pt x="0" y="2637251"/>
                  <a:pt x="0" y="2580764"/>
                </a:cubicBezTo>
                <a:lnTo>
                  <a:pt x="0" y="102278"/>
                </a:lnTo>
                <a:cubicBezTo>
                  <a:pt x="0" y="45791"/>
                  <a:pt x="45791" y="0"/>
                  <a:pt x="102278" y="0"/>
                </a:cubicBezTo>
                <a:close/>
              </a:path>
            </a:pathLst>
          </a:cu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F0ACAB4-5411-4D5D-9BCE-B0CB157BA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84542" y="1946684"/>
            <a:ext cx="7363990" cy="4351338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en-US" sz="2400" b="1" dirty="0" err="1"/>
              <a:t>Konvensyen</a:t>
            </a:r>
            <a:r>
              <a:rPr lang="en-US" sz="2400" b="1" dirty="0"/>
              <a:t> </a:t>
            </a:r>
            <a:r>
              <a:rPr lang="en-US" sz="2400" b="1" dirty="0" err="1"/>
              <a:t>Umur</a:t>
            </a:r>
            <a:r>
              <a:rPr lang="en-US" sz="2400" b="1" dirty="0"/>
              <a:t> Minimum, 1973 (No. 138)</a:t>
            </a:r>
          </a:p>
          <a:p>
            <a:r>
              <a:rPr lang="en-US" sz="2400" dirty="0" err="1"/>
              <a:t>Umur</a:t>
            </a:r>
            <a:r>
              <a:rPr lang="en-US" sz="2400" dirty="0"/>
              <a:t> minimum am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masuk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sektor</a:t>
            </a:r>
            <a:r>
              <a:rPr lang="en-US" sz="2400" dirty="0"/>
              <a:t> </a:t>
            </a:r>
            <a:r>
              <a:rPr lang="en-US" sz="2400" dirty="0" err="1"/>
              <a:t>pekerjaan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15 </a:t>
            </a:r>
            <a:r>
              <a:rPr lang="en-US" sz="2400" dirty="0" err="1"/>
              <a:t>tahun</a:t>
            </a:r>
            <a:r>
              <a:rPr lang="en-US" sz="2400" dirty="0"/>
              <a:t> (13 </a:t>
            </a:r>
            <a:r>
              <a:rPr lang="en-US" sz="2400" dirty="0" err="1"/>
              <a:t>unutk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ringan</a:t>
            </a:r>
            <a:r>
              <a:rPr lang="en-US" sz="2400" dirty="0"/>
              <a:t>) dan </a:t>
            </a:r>
            <a:r>
              <a:rPr lang="en-US" sz="2400" dirty="0" err="1"/>
              <a:t>umur</a:t>
            </a:r>
            <a:r>
              <a:rPr lang="en-US" sz="2400" dirty="0"/>
              <a:t> minimum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berbahaya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18 </a:t>
            </a:r>
            <a:r>
              <a:rPr lang="en-US" sz="2400" dirty="0" err="1"/>
              <a:t>tahun</a:t>
            </a:r>
            <a:r>
              <a:rPr lang="en-US" sz="2400" dirty="0"/>
              <a:t> (16 </a:t>
            </a:r>
            <a:r>
              <a:rPr lang="en-US" sz="2400" dirty="0" err="1"/>
              <a:t>tahun</a:t>
            </a:r>
            <a:r>
              <a:rPr lang="en-US" sz="2400" dirty="0"/>
              <a:t> di </a:t>
            </a:r>
            <a:r>
              <a:rPr lang="en-US" sz="2400" dirty="0" err="1"/>
              <a:t>bawah</a:t>
            </a:r>
            <a:r>
              <a:rPr lang="en-US" sz="2400" dirty="0"/>
              <a:t> </a:t>
            </a:r>
            <a:r>
              <a:rPr lang="en-US" sz="2400" dirty="0" err="1"/>
              <a:t>syarat</a:t>
            </a:r>
            <a:r>
              <a:rPr lang="en-US" sz="2400" dirty="0"/>
              <a:t> </a:t>
            </a:r>
            <a:r>
              <a:rPr lang="en-US" sz="2400" dirty="0" err="1"/>
              <a:t>tertentu</a:t>
            </a:r>
            <a:r>
              <a:rPr lang="en-US" sz="2400" dirty="0"/>
              <a:t> yang </a:t>
            </a:r>
            <a:r>
              <a:rPr lang="en-US" sz="2400" dirty="0" err="1"/>
              <a:t>ketat</a:t>
            </a:r>
            <a:r>
              <a:rPr lang="en-US" sz="2400" dirty="0"/>
              <a:t>).</a:t>
            </a:r>
          </a:p>
          <a:p>
            <a:r>
              <a:rPr lang="en-US" sz="2400" b="1" dirty="0" err="1"/>
              <a:t>Konvensyen</a:t>
            </a:r>
            <a:r>
              <a:rPr lang="en-US" sz="2400" b="1" dirty="0"/>
              <a:t> </a:t>
            </a:r>
            <a:r>
              <a:rPr lang="en-US" sz="2400" b="1" dirty="0" err="1"/>
              <a:t>Jenis-Jenis</a:t>
            </a:r>
            <a:r>
              <a:rPr lang="en-US" sz="2400" b="1" dirty="0"/>
              <a:t> </a:t>
            </a:r>
            <a:r>
              <a:rPr lang="en-US" sz="2400" b="1" dirty="0" err="1"/>
              <a:t>Buruh</a:t>
            </a:r>
            <a:r>
              <a:rPr lang="en-US" sz="2400" b="1" dirty="0"/>
              <a:t> Kanak-Kanak Yang Paling </a:t>
            </a:r>
            <a:r>
              <a:rPr lang="en-US" sz="2400" b="1" dirty="0" err="1"/>
              <a:t>Teruk</a:t>
            </a:r>
            <a:r>
              <a:rPr lang="en-US" sz="2400" b="1" dirty="0"/>
              <a:t>, 1999 (No. 182)</a:t>
            </a:r>
          </a:p>
          <a:p>
            <a:r>
              <a:rPr lang="en-US" sz="2400" dirty="0"/>
              <a:t>Negara-negara yang </a:t>
            </a:r>
            <a:r>
              <a:rPr lang="en-US" sz="2400" dirty="0" err="1"/>
              <a:t>mengesahkan</a:t>
            </a:r>
            <a:r>
              <a:rPr lang="en-US" sz="2400" dirty="0"/>
              <a:t> </a:t>
            </a:r>
            <a:r>
              <a:rPr lang="en-US" sz="2400" dirty="0" err="1"/>
              <a:t>konvensyen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hendaklah</a:t>
            </a:r>
            <a:r>
              <a:rPr lang="en-US" sz="2400" dirty="0"/>
              <a:t> </a:t>
            </a:r>
            <a:r>
              <a:rPr lang="en-US" sz="2400" dirty="0" err="1"/>
              <a:t>menghapuskan</a:t>
            </a:r>
            <a:r>
              <a:rPr lang="en-US" sz="2400" dirty="0"/>
              <a:t> </a:t>
            </a:r>
            <a:r>
              <a:rPr lang="en-US" sz="2400" dirty="0" err="1"/>
              <a:t>segala</a:t>
            </a:r>
            <a:r>
              <a:rPr lang="en-US" sz="2400" dirty="0"/>
              <a:t> </a:t>
            </a:r>
            <a:r>
              <a:rPr lang="en-US" sz="2400" dirty="0" err="1"/>
              <a:t>jenis</a:t>
            </a:r>
            <a:r>
              <a:rPr lang="en-US" sz="2400" dirty="0"/>
              <a:t> </a:t>
            </a:r>
            <a:r>
              <a:rPr lang="en-US" sz="2400" dirty="0" err="1"/>
              <a:t>buruh</a:t>
            </a:r>
            <a:r>
              <a:rPr lang="en-US" sz="2400" dirty="0"/>
              <a:t> </a:t>
            </a:r>
            <a:r>
              <a:rPr lang="en-US" sz="2400" dirty="0" err="1"/>
              <a:t>kanak-kanak</a:t>
            </a:r>
            <a:r>
              <a:rPr lang="en-US" sz="2400" dirty="0"/>
              <a:t> </a:t>
            </a:r>
            <a:r>
              <a:rPr lang="en-US" sz="2400" dirty="0" err="1"/>
              <a:t>termasuk</a:t>
            </a:r>
            <a:r>
              <a:rPr lang="en-US" sz="2400" dirty="0"/>
              <a:t> </a:t>
            </a:r>
            <a:r>
              <a:rPr lang="en-US" sz="2400" dirty="0" err="1"/>
              <a:t>amalan</a:t>
            </a:r>
            <a:r>
              <a:rPr lang="en-US" sz="2400" dirty="0"/>
              <a:t> </a:t>
            </a:r>
            <a:r>
              <a:rPr lang="en-US" sz="2400" dirty="0" err="1"/>
              <a:t>perhambaan</a:t>
            </a:r>
            <a:r>
              <a:rPr lang="en-US" sz="2400" dirty="0"/>
              <a:t>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menyediakan</a:t>
            </a:r>
            <a:r>
              <a:rPr lang="en-US" sz="2400" dirty="0"/>
              <a:t> </a:t>
            </a:r>
            <a:r>
              <a:rPr lang="en-US" sz="2400" dirty="0" err="1"/>
              <a:t>bantuan</a:t>
            </a:r>
            <a:r>
              <a:rPr lang="en-US" sz="2400" dirty="0"/>
              <a:t> yang </a:t>
            </a:r>
            <a:r>
              <a:rPr lang="en-US" sz="2400" dirty="0" err="1"/>
              <a:t>sesuai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mengeluarkan</a:t>
            </a:r>
            <a:r>
              <a:rPr lang="en-US" sz="2400" dirty="0"/>
              <a:t> </a:t>
            </a:r>
            <a:r>
              <a:rPr lang="en-US" sz="2400" dirty="0" err="1"/>
              <a:t>kanak-kanak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situasi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. </a:t>
            </a:r>
            <a:r>
              <a:rPr lang="en-US" sz="2400" dirty="0" err="1"/>
              <a:t>Mereka</a:t>
            </a:r>
            <a:r>
              <a:rPr lang="en-US" sz="2400" dirty="0"/>
              <a:t> </a:t>
            </a:r>
            <a:r>
              <a:rPr lang="en-US" sz="2400" dirty="0" err="1"/>
              <a:t>mesti</a:t>
            </a:r>
            <a:r>
              <a:rPr lang="en-US" sz="2400" dirty="0"/>
              <a:t> </a:t>
            </a:r>
            <a:r>
              <a:rPr lang="en-US" sz="2400" dirty="0" err="1"/>
              <a:t>memastikan</a:t>
            </a:r>
            <a:r>
              <a:rPr lang="en-US" sz="2400" dirty="0"/>
              <a:t> akses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pendidikan</a:t>
            </a:r>
            <a:r>
              <a:rPr lang="en-US" sz="2400" dirty="0"/>
              <a:t> </a:t>
            </a:r>
            <a:r>
              <a:rPr lang="en-US" sz="2400" dirty="0" err="1"/>
              <a:t>percuma</a:t>
            </a:r>
            <a:r>
              <a:rPr lang="en-US" sz="2400" dirty="0"/>
              <a:t> dan </a:t>
            </a:r>
            <a:r>
              <a:rPr lang="en-US" sz="2400" dirty="0" err="1"/>
              <a:t>latihan</a:t>
            </a:r>
            <a:r>
              <a:rPr lang="en-US" sz="2400" dirty="0"/>
              <a:t> </a:t>
            </a:r>
            <a:r>
              <a:rPr lang="en-US" sz="2400" dirty="0" err="1"/>
              <a:t>vokasional</a:t>
            </a:r>
            <a:r>
              <a:rPr lang="en-US" sz="2400" dirty="0"/>
              <a:t> </a:t>
            </a:r>
            <a:r>
              <a:rPr lang="en-US" sz="2400" dirty="0" err="1"/>
              <a:t>jika</a:t>
            </a:r>
            <a:r>
              <a:rPr lang="en-US" sz="2400" dirty="0"/>
              <a:t> </a:t>
            </a:r>
            <a:r>
              <a:rPr lang="en-US" sz="2400" dirty="0" err="1"/>
              <a:t>sesuai</a:t>
            </a:r>
            <a:r>
              <a:rPr lang="en-US" sz="2400" dirty="0"/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13719A-E2B7-4E01-8EC2-2A4C908250B8}"/>
              </a:ext>
            </a:extLst>
          </p:cNvPr>
          <p:cNvSpPr txBox="1"/>
          <p:nvPr/>
        </p:nvSpPr>
        <p:spPr>
          <a:xfrm>
            <a:off x="7805668" y="6870700"/>
            <a:ext cx="218681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MY" sz="700">
                <a:solidFill>
                  <a:srgbClr val="FFFFFF"/>
                </a:solidFill>
                <a:hlinkClick r:id="rId3" tooltip="https://gabancomel.blogspot.com/2016/10/jom-saksikan-foto-kanak-kanak-filipina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MY" sz="700">
                <a:solidFill>
                  <a:srgbClr val="FFFFFF"/>
                </a:solidFill>
              </a:rPr>
              <a:t> by Unknown Author is licensed under </a:t>
            </a:r>
            <a:r>
              <a:rPr lang="en-MY" sz="700">
                <a:solidFill>
                  <a:srgbClr val="FFFFFF"/>
                </a:solidFill>
                <a:hlinkClick r:id="rId6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MY" sz="700">
              <a:solidFill>
                <a:srgbClr val="FFFFFF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E8FF965-4038-4CED-81D5-1F45932ADDE8}"/>
              </a:ext>
            </a:extLst>
          </p:cNvPr>
          <p:cNvSpPr txBox="1"/>
          <p:nvPr/>
        </p:nvSpPr>
        <p:spPr>
          <a:xfrm>
            <a:off x="10005184" y="6870700"/>
            <a:ext cx="218681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MY" sz="700">
                <a:solidFill>
                  <a:srgbClr val="FFFFFF"/>
                </a:solidFill>
                <a:hlinkClick r:id="rId5" tooltip="https://gabancomel.blogspot.com/2014/04/foto-sadis-kanak-kanak-dipaksa-berkerja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MY" sz="700">
                <a:solidFill>
                  <a:srgbClr val="FFFFFF"/>
                </a:solidFill>
              </a:rPr>
              <a:t> by Unknown Author is licensed under </a:t>
            </a:r>
            <a:r>
              <a:rPr lang="en-MY" sz="700">
                <a:solidFill>
                  <a:srgbClr val="FFFFFF"/>
                </a:solidFill>
                <a:hlinkClick r:id="rId6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MY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5946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8" name="Rectangle 87">
            <a:extLst>
              <a:ext uri="{FF2B5EF4-FFF2-40B4-BE49-F238E27FC236}">
                <a16:creationId xmlns:a16="http://schemas.microsoft.com/office/drawing/2014/main" id="{614141FC-8189-47F8-821A-FC9A4E91E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0" name="Rectangle 89">
            <a:extLst>
              <a:ext uri="{FF2B5EF4-FFF2-40B4-BE49-F238E27FC236}">
                <a16:creationId xmlns:a16="http://schemas.microsoft.com/office/drawing/2014/main" id="{C062E60F-5CD4-4268-8359-807663468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288350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B4AE792-8B17-4521-B0D6-C97F1751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10047"/>
            <a:ext cx="3300984" cy="164592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0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Kesihatan dan </a:t>
            </a:r>
            <a:r>
              <a:rPr lang="en-US" sz="40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Keselamatan</a:t>
            </a:r>
            <a:r>
              <a:rPr lang="en-US" sz="40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Pekerjaan</a:t>
            </a:r>
            <a:r>
              <a:rPr lang="en-US" sz="40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B341EC3-1810-4D33-BA3F-E2D0AA0EC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980964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10127CDE-2B99-47A8-BB3C-7D1751910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98164" y="1323863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F0ACAB4-5411-4D5D-9BCE-B0CB157BA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81144" y="288350"/>
            <a:ext cx="6858000" cy="2089317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r>
              <a:rPr lang="en-US" sz="2400" b="1" dirty="0" err="1"/>
              <a:t>Konvensyen</a:t>
            </a:r>
            <a:r>
              <a:rPr lang="en-US" sz="2400" b="1" dirty="0"/>
              <a:t> Kesihatan dan </a:t>
            </a:r>
            <a:r>
              <a:rPr lang="en-US" sz="2400" b="1" dirty="0" err="1"/>
              <a:t>Keselamatan</a:t>
            </a:r>
            <a:r>
              <a:rPr lang="en-US" sz="2400" b="1" dirty="0"/>
              <a:t> </a:t>
            </a:r>
            <a:r>
              <a:rPr lang="en-US" sz="2400" b="1" dirty="0" err="1"/>
              <a:t>Pekerjaan</a:t>
            </a:r>
            <a:r>
              <a:rPr lang="en-US" sz="2400" b="1" dirty="0"/>
              <a:t>, 1981 (No. 155)</a:t>
            </a:r>
          </a:p>
          <a:p>
            <a:r>
              <a:rPr lang="en-US" sz="2400" dirty="0"/>
              <a:t>Negara yang </a:t>
            </a:r>
            <a:r>
              <a:rPr lang="en-US" sz="2400" dirty="0" err="1"/>
              <a:t>terlibat</a:t>
            </a:r>
            <a:r>
              <a:rPr lang="en-US" sz="2400" dirty="0"/>
              <a:t> </a:t>
            </a:r>
            <a:r>
              <a:rPr lang="en-US" sz="2400" dirty="0" err="1"/>
              <a:t>mesti</a:t>
            </a:r>
            <a:r>
              <a:rPr lang="en-US" sz="2400" dirty="0"/>
              <a:t> </a:t>
            </a:r>
            <a:r>
              <a:rPr lang="en-US" sz="2400" dirty="0" err="1"/>
              <a:t>menerapkan</a:t>
            </a:r>
            <a:r>
              <a:rPr lang="en-US" sz="2400" dirty="0"/>
              <a:t> </a:t>
            </a:r>
            <a:r>
              <a:rPr lang="en-US" sz="2400" dirty="0" err="1"/>
              <a:t>dasar</a:t>
            </a:r>
            <a:r>
              <a:rPr lang="en-US" sz="2400" dirty="0"/>
              <a:t> </a:t>
            </a:r>
            <a:r>
              <a:rPr lang="en-US" sz="2400" dirty="0" err="1"/>
              <a:t>keselamatan</a:t>
            </a:r>
            <a:r>
              <a:rPr lang="en-US" sz="2400" dirty="0"/>
              <a:t> dan </a:t>
            </a:r>
            <a:r>
              <a:rPr lang="en-US" sz="2400" dirty="0" err="1"/>
              <a:t>kesihatan</a:t>
            </a:r>
            <a:r>
              <a:rPr lang="en-US" sz="2400" dirty="0"/>
              <a:t> </a:t>
            </a:r>
            <a:r>
              <a:rPr lang="en-US" sz="2400" dirty="0" err="1"/>
              <a:t>pekerjaan</a:t>
            </a:r>
            <a:r>
              <a:rPr lang="en-US" sz="2400" dirty="0"/>
              <a:t> </a:t>
            </a:r>
            <a:r>
              <a:rPr lang="en-US" sz="2400" dirty="0" err="1"/>
              <a:t>nasional</a:t>
            </a:r>
            <a:r>
              <a:rPr lang="en-US" sz="2400" dirty="0"/>
              <a:t> 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baik</a:t>
            </a:r>
            <a:r>
              <a:rPr lang="en-US" sz="2400" dirty="0"/>
              <a:t>. Kerajaan dan </a:t>
            </a:r>
            <a:r>
              <a:rPr lang="en-US" sz="2400" dirty="0" err="1"/>
              <a:t>perusahaan</a:t>
            </a:r>
            <a:r>
              <a:rPr lang="en-US" sz="2400" dirty="0"/>
              <a:t> </a:t>
            </a:r>
            <a:r>
              <a:rPr lang="en-US" sz="2400" dirty="0" err="1"/>
              <a:t>mestilah</a:t>
            </a:r>
            <a:r>
              <a:rPr lang="en-US" sz="2400" dirty="0"/>
              <a:t> </a:t>
            </a:r>
            <a:r>
              <a:rPr lang="en-US" sz="2400" dirty="0" err="1"/>
              <a:t>mempromosikan</a:t>
            </a:r>
            <a:r>
              <a:rPr lang="en-US" sz="2400" dirty="0"/>
              <a:t> </a:t>
            </a:r>
            <a:r>
              <a:rPr lang="en-US" sz="2400" dirty="0" err="1"/>
              <a:t>keselamatan</a:t>
            </a:r>
            <a:r>
              <a:rPr lang="en-US" sz="2400" dirty="0"/>
              <a:t> dan </a:t>
            </a:r>
            <a:r>
              <a:rPr lang="en-US" sz="2400" dirty="0" err="1"/>
              <a:t>kesihatan</a:t>
            </a:r>
            <a:r>
              <a:rPr lang="en-US" sz="2400" dirty="0"/>
              <a:t> </a:t>
            </a:r>
            <a:r>
              <a:rPr lang="en-US" sz="2400" dirty="0" err="1"/>
              <a:t>pekerjaan</a:t>
            </a:r>
            <a:r>
              <a:rPr lang="en-US" sz="2400" dirty="0"/>
              <a:t>, dan </a:t>
            </a:r>
            <a:r>
              <a:rPr lang="en-US" sz="2400" dirty="0" err="1"/>
              <a:t>memperbaiki</a:t>
            </a:r>
            <a:r>
              <a:rPr lang="en-US" sz="2400" dirty="0"/>
              <a:t> </a:t>
            </a:r>
            <a:r>
              <a:rPr lang="en-US" sz="2400" dirty="0" err="1"/>
              <a:t>keadaan</a:t>
            </a:r>
            <a:r>
              <a:rPr lang="en-US" sz="2400" dirty="0"/>
              <a:t> </a:t>
            </a:r>
            <a:r>
              <a:rPr lang="en-US" sz="2400" dirty="0" err="1"/>
              <a:t>tempat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. </a:t>
            </a:r>
          </a:p>
        </p:txBody>
      </p:sp>
      <p:pic>
        <p:nvPicPr>
          <p:cNvPr id="13" name="Picture 12" descr="A group of palm trees on the side of a river&#10;&#10;Description automatically generated">
            <a:extLst>
              <a:ext uri="{FF2B5EF4-FFF2-40B4-BE49-F238E27FC236}">
                <a16:creationId xmlns:a16="http://schemas.microsoft.com/office/drawing/2014/main" id="{EC4AC729-52E4-4BD2-A221-20BAFB6F77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4228" r="11903"/>
          <a:stretch/>
        </p:blipFill>
        <p:spPr>
          <a:xfrm>
            <a:off x="557784" y="2606462"/>
            <a:ext cx="3584448" cy="3639312"/>
          </a:xfrm>
          <a:prstGeom prst="rect">
            <a:avLst/>
          </a:prstGeom>
        </p:spPr>
      </p:pic>
      <p:pic>
        <p:nvPicPr>
          <p:cNvPr id="9" name="Picture 8" descr="A motorcycle parked on the side of a dirt field&#10;&#10;Description automatically generated">
            <a:extLst>
              <a:ext uri="{FF2B5EF4-FFF2-40B4-BE49-F238E27FC236}">
                <a16:creationId xmlns:a16="http://schemas.microsoft.com/office/drawing/2014/main" id="{D7E5B10D-7AC7-4E19-8934-F094DEBDDC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26249" r="18103" b="-1"/>
          <a:stretch/>
        </p:blipFill>
        <p:spPr>
          <a:xfrm>
            <a:off x="4347599" y="2606462"/>
            <a:ext cx="3584448" cy="3639312"/>
          </a:xfrm>
          <a:prstGeom prst="rect">
            <a:avLst/>
          </a:prstGeom>
        </p:spPr>
      </p:pic>
      <p:pic>
        <p:nvPicPr>
          <p:cNvPr id="3" name="Picture 2" descr="A picture containing building, old, sitting, truck&#10;&#10;Description automatically generated">
            <a:extLst>
              <a:ext uri="{FF2B5EF4-FFF2-40B4-BE49-F238E27FC236}">
                <a16:creationId xmlns:a16="http://schemas.microsoft.com/office/drawing/2014/main" id="{E02A16E8-EB56-4907-932C-800803A1385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21404" r="4725" b="-2"/>
          <a:stretch/>
        </p:blipFill>
        <p:spPr>
          <a:xfrm>
            <a:off x="8137415" y="2606462"/>
            <a:ext cx="3584448" cy="36393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1CDDE1-B797-4054-8397-D160A1B77D63}"/>
              </a:ext>
            </a:extLst>
          </p:cNvPr>
          <p:cNvSpPr txBox="1"/>
          <p:nvPr/>
        </p:nvSpPr>
        <p:spPr>
          <a:xfrm>
            <a:off x="9414821" y="6045719"/>
            <a:ext cx="23070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MY" sz="700">
                <a:solidFill>
                  <a:srgbClr val="FFFFFF"/>
                </a:solidFill>
                <a:hlinkClick r:id="rId7" tooltip="https://en.wikipedia.org/wiki/Sawit_Sebera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MY" sz="700">
                <a:solidFill>
                  <a:srgbClr val="FFFFFF"/>
                </a:solidFill>
              </a:rPr>
              <a:t> by Unknown Author is licensed under </a:t>
            </a:r>
            <a:r>
              <a:rPr lang="en-MY" sz="700">
                <a:solidFill>
                  <a:srgbClr val="FFFFFF"/>
                </a:solidFill>
                <a:hlinkClick r:id="rId8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MY" sz="700">
              <a:solidFill>
                <a:srgbClr val="FFFFFF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E99925-5F44-4884-B7E0-20EB19A3B865}"/>
              </a:ext>
            </a:extLst>
          </p:cNvPr>
          <p:cNvSpPr txBox="1"/>
          <p:nvPr/>
        </p:nvSpPr>
        <p:spPr>
          <a:xfrm>
            <a:off x="5745231" y="6045719"/>
            <a:ext cx="218681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MY" sz="700">
                <a:solidFill>
                  <a:srgbClr val="FFFFFF"/>
                </a:solidFill>
                <a:hlinkClick r:id="rId5" tooltip="https://sumbartime.com/terkait-sangketa-lahan-nyaris-terjadi-bentrok-aparat-dengan-warga-di-pelelawan-riau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MY" sz="700">
                <a:solidFill>
                  <a:srgbClr val="FFFFFF"/>
                </a:solidFill>
              </a:rPr>
              <a:t> by Unknown Author is licensed under </a:t>
            </a:r>
            <a:r>
              <a:rPr lang="en-MY" sz="700">
                <a:solidFill>
                  <a:srgbClr val="FFFFFF"/>
                </a:solidFill>
                <a:hlinkClick r:id="rId9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MY" sz="700">
              <a:solidFill>
                <a:srgbClr val="FFFFFF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D6313EF-BA15-4E5F-80B6-E848DF0FA416}"/>
              </a:ext>
            </a:extLst>
          </p:cNvPr>
          <p:cNvSpPr txBox="1"/>
          <p:nvPr/>
        </p:nvSpPr>
        <p:spPr>
          <a:xfrm>
            <a:off x="1822366" y="6045719"/>
            <a:ext cx="231986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MY" sz="700">
                <a:solidFill>
                  <a:srgbClr val="FFFFFF"/>
                </a:solidFill>
                <a:hlinkClick r:id="rId3" tooltip="https://www.flickr.com/photos/rainforestactionnetwork/5551934944/in/photostream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MY" sz="700">
                <a:solidFill>
                  <a:srgbClr val="FFFFFF"/>
                </a:solidFill>
              </a:rPr>
              <a:t> by Unknown Author is licensed under </a:t>
            </a:r>
            <a:r>
              <a:rPr lang="en-MY" sz="700">
                <a:solidFill>
                  <a:srgbClr val="FFFFFF"/>
                </a:solidFill>
                <a:hlinkClick r:id="rId10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n-MY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210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3" name="Freeform: Shape 1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0E30B2-D246-4A97-AD3D-6E09E6C575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</p:spPr>
        <p:txBody>
          <a:bodyPr anchor="ctr">
            <a:normAutofit/>
          </a:bodyPr>
          <a:lstStyle/>
          <a:p>
            <a:r>
              <a:rPr lang="en-MY" sz="7200" dirty="0" err="1">
                <a:latin typeface="Blackadder ITC" panose="04020505051007020D02" pitchFamily="82" charset="0"/>
              </a:rPr>
              <a:t>Terima</a:t>
            </a:r>
            <a:r>
              <a:rPr lang="en-MY" sz="7200" dirty="0">
                <a:latin typeface="Blackadder ITC" panose="04020505051007020D02" pitchFamily="82" charset="0"/>
              </a:rPr>
              <a:t> Kasih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10F98F-EC42-4E8D-97C1-799BD6679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8540" y="6403563"/>
            <a:ext cx="1194920" cy="35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764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1351</Words>
  <Application>Microsoft Office PowerPoint</Application>
  <PresentationFormat>Widescreen</PresentationFormat>
  <Paragraphs>101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Blackadder ITC</vt:lpstr>
      <vt:lpstr>Calibri</vt:lpstr>
      <vt:lpstr>Calibri Light</vt:lpstr>
      <vt:lpstr>Office Theme</vt:lpstr>
      <vt:lpstr>MODUL 4 PEKERJA DI LADANG SAWIT </vt:lpstr>
      <vt:lpstr>ISU-ISU DI SEKTOR PERLADANGAN KELAPA SAWIT</vt:lpstr>
      <vt:lpstr>Prinsip 6 RSPO: Menghormati Hak-Hak Pekerja </vt:lpstr>
      <vt:lpstr>Perlindungan Antarabangsa</vt:lpstr>
      <vt:lpstr>Perlindungan yang wujud dalam undang-undang antarabangsa UDHR dan ILO termasuklah:</vt:lpstr>
      <vt:lpstr>Pertubuhan Buruh Antarabangsa (ILO)</vt:lpstr>
      <vt:lpstr>Antara subjek yang termasuk dalam Pertubuhan Buruh Antarabangsa ialah…</vt:lpstr>
      <vt:lpstr>Kebebasan Berpersatuan</vt:lpstr>
      <vt:lpstr>Peranan Kesatuan </vt:lpstr>
      <vt:lpstr>DEMOKRATIK</vt:lpstr>
      <vt:lpstr>EKONOMI</vt:lpstr>
      <vt:lpstr>SOSIAL </vt:lpstr>
      <vt:lpstr>SOSIAL (bersambung)</vt:lpstr>
      <vt:lpstr>Piawaian Mengenai Upah/Gaji</vt:lpstr>
      <vt:lpstr>Tenaga Buruh Paksa</vt:lpstr>
      <vt:lpstr>Buruh Kanak-Kanak</vt:lpstr>
      <vt:lpstr>Kesihatan dan Keselamatan Pekerjaan 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4 PEKERJA DI LADANG SAWIT </dc:title>
  <dc:creator>Izzatul Afina Daud</dc:creator>
  <cp:lastModifiedBy>Izzatul Afina Daud</cp:lastModifiedBy>
  <cp:revision>2</cp:revision>
  <dcterms:created xsi:type="dcterms:W3CDTF">2020-06-22T08:51:09Z</dcterms:created>
  <dcterms:modified xsi:type="dcterms:W3CDTF">2020-06-22T08:54:18Z</dcterms:modified>
</cp:coreProperties>
</file>